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1" r:id="rId7"/>
    <p:sldId id="264" r:id="rId8"/>
    <p:sldId id="263" r:id="rId9"/>
    <p:sldId id="262" r:id="rId10"/>
    <p:sldId id="260" r:id="rId11"/>
    <p:sldId id="259" r:id="rId12"/>
    <p:sldId id="267" r:id="rId13"/>
    <p:sldId id="268" r:id="rId14"/>
    <p:sldId id="273" r:id="rId15"/>
    <p:sldId id="269" r:id="rId16"/>
    <p:sldId id="270" r:id="rId17"/>
    <p:sldId id="287" r:id="rId18"/>
    <p:sldId id="271" r:id="rId19"/>
    <p:sldId id="272" r:id="rId20"/>
    <p:sldId id="274" r:id="rId21"/>
    <p:sldId id="275" r:id="rId22"/>
    <p:sldId id="276" r:id="rId23"/>
    <p:sldId id="293" r:id="rId24"/>
    <p:sldId id="292" r:id="rId25"/>
    <p:sldId id="277" r:id="rId26"/>
    <p:sldId id="285" r:id="rId27"/>
    <p:sldId id="279" r:id="rId28"/>
    <p:sldId id="281" r:id="rId29"/>
    <p:sldId id="284" r:id="rId30"/>
    <p:sldId id="283" r:id="rId31"/>
    <p:sldId id="289" r:id="rId32"/>
    <p:sldId id="288" r:id="rId33"/>
    <p:sldId id="294" r:id="rId34"/>
    <p:sldId id="290" r:id="rId35"/>
    <p:sldId id="291" r:id="rId36"/>
    <p:sldId id="286"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481"/>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772816"/>
            <a:ext cx="7772400" cy="1470025"/>
          </a:xfrm>
        </p:spPr>
        <p:txBody>
          <a:bodyPr>
            <a:noAutofit/>
          </a:bodyPr>
          <a:lstStyle/>
          <a:p>
            <a:r>
              <a:rPr lang="ru-RU" sz="4800" b="1" dirty="0" smtClean="0">
                <a:latin typeface="Times New Roman" pitchFamily="18" charset="0"/>
                <a:cs typeface="Times New Roman" pitchFamily="18" charset="0"/>
              </a:rPr>
              <a:t>Комплексные удобрения. Микроудобрения</a:t>
            </a:r>
            <a:endParaRPr lang="ru-RU" sz="4800" b="1" dirty="0">
              <a:latin typeface="Times New Roman" pitchFamily="18" charset="0"/>
              <a:cs typeface="Times New Roman" pitchFamily="18" charset="0"/>
            </a:endParaRPr>
          </a:p>
        </p:txBody>
      </p:sp>
      <p:pic>
        <p:nvPicPr>
          <p:cNvPr id="4" name="Рисунок 3" descr="1993484_1555353745.jpg"/>
          <p:cNvPicPr>
            <a:picLocks noChangeAspect="1"/>
          </p:cNvPicPr>
          <p:nvPr/>
        </p:nvPicPr>
        <p:blipFill>
          <a:blip r:embed="rId3" cstate="print"/>
          <a:stretch>
            <a:fillRect/>
          </a:stretch>
        </p:blipFill>
        <p:spPr>
          <a:xfrm>
            <a:off x="827584" y="3645024"/>
            <a:ext cx="4680520" cy="2837229"/>
          </a:xfrm>
          <a:prstGeom prst="snip2DiagRect">
            <a:avLst/>
          </a:prstGeom>
          <a:solidFill>
            <a:srgbClr val="FFFFFF">
              <a:shade val="85000"/>
            </a:srgbClr>
          </a:solidFill>
          <a:ln w="88900" cap="sq">
            <a:solidFill>
              <a:schemeClr val="accent5">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23528" y="260648"/>
            <a:ext cx="8568952" cy="783193"/>
          </a:xfrm>
          <a:prstGeom prst="roundRect">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ru-RU" sz="2000" b="1" dirty="0" smtClean="0">
                <a:solidFill>
                  <a:schemeClr val="tx1"/>
                </a:solidFill>
                <a:latin typeface="Times New Roman" pitchFamily="18" charset="0"/>
                <a:cs typeface="Times New Roman" pitchFamily="18" charset="0"/>
              </a:rPr>
              <a:t>Соотношение </a:t>
            </a:r>
            <a:r>
              <a:rPr lang="en-US" sz="2000" b="1" dirty="0" smtClean="0">
                <a:solidFill>
                  <a:schemeClr val="tx1"/>
                </a:solidFill>
                <a:latin typeface="Times New Roman" pitchFamily="18" charset="0"/>
                <a:cs typeface="Times New Roman" pitchFamily="18" charset="0"/>
              </a:rPr>
              <a:t>N/P2O5</a:t>
            </a:r>
            <a:r>
              <a:rPr lang="ru-RU" sz="2000" b="1" dirty="0" smtClean="0">
                <a:solidFill>
                  <a:schemeClr val="tx1"/>
                </a:solidFill>
                <a:latin typeface="Times New Roman" pitchFamily="18" charset="0"/>
                <a:cs typeface="Times New Roman" pitchFamily="18" charset="0"/>
              </a:rPr>
              <a:t>/</a:t>
            </a:r>
            <a:r>
              <a:rPr lang="en-US" sz="2000" b="1" dirty="0" smtClean="0">
                <a:solidFill>
                  <a:schemeClr val="tx1"/>
                </a:solidFill>
                <a:latin typeface="Times New Roman" pitchFamily="18" charset="0"/>
                <a:cs typeface="Times New Roman" pitchFamily="18" charset="0"/>
              </a:rPr>
              <a:t>K2O</a:t>
            </a:r>
            <a:r>
              <a:rPr lang="ru-RU" sz="2000" b="1" dirty="0" smtClean="0">
                <a:solidFill>
                  <a:schemeClr val="tx1"/>
                </a:solidFill>
                <a:latin typeface="Times New Roman" pitchFamily="18" charset="0"/>
              </a:rPr>
              <a:t> </a:t>
            </a:r>
            <a:r>
              <a:rPr lang="ru-RU" sz="2000" b="1" dirty="0" smtClean="0">
                <a:solidFill>
                  <a:schemeClr val="tx1"/>
                </a:solidFill>
                <a:latin typeface="Times New Roman" pitchFamily="18" charset="0"/>
                <a:cs typeface="Times New Roman" pitchFamily="18" charset="0"/>
              </a:rPr>
              <a:t>в жидких комплексных удобрениях, получаемых на основе различных фосфорных кислот</a:t>
            </a:r>
            <a:endParaRPr lang="ru-RU" sz="2000" b="1" dirty="0">
              <a:solidFill>
                <a:schemeClr val="tx1"/>
              </a:solidFill>
              <a:latin typeface="Times New Roman" pitchFamily="18" charset="0"/>
            </a:endParaRPr>
          </a:p>
        </p:txBody>
      </p:sp>
      <p:graphicFrame>
        <p:nvGraphicFramePr>
          <p:cNvPr id="5" name="Group 158"/>
          <p:cNvGraphicFramePr>
            <a:graphicFrameLocks noGrp="1"/>
          </p:cNvGraphicFramePr>
          <p:nvPr/>
        </p:nvGraphicFramePr>
        <p:xfrm>
          <a:off x="215900" y="1484784"/>
          <a:ext cx="8676580" cy="3960811"/>
        </p:xfrm>
        <a:graphic>
          <a:graphicData uri="http://schemas.openxmlformats.org/drawingml/2006/table">
            <a:tbl>
              <a:tblPr>
                <a:tableStyleId>{5940675A-B579-460E-94D1-54222C63F5DA}</a:tableStyleId>
              </a:tblPr>
              <a:tblGrid>
                <a:gridCol w="2728564"/>
                <a:gridCol w="3015446"/>
                <a:gridCol w="2932570"/>
              </a:tblGrid>
              <a:tr h="5300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latin typeface="Times New Roman" pitchFamily="18" charset="0"/>
                          <a:cs typeface="Times New Roman" pitchFamily="18" charset="0"/>
                        </a:rPr>
                        <a:t>N/</a:t>
                      </a:r>
                      <a:r>
                        <a:rPr kumimoji="0" lang="ru-RU" sz="2000" b="1" u="none" strike="noStrike" cap="none" normalizeH="0" baseline="0" dirty="0" smtClean="0">
                          <a:ln>
                            <a:noFill/>
                          </a:ln>
                          <a:effectLst/>
                          <a:latin typeface="Times New Roman" pitchFamily="18" charset="0"/>
                          <a:cs typeface="Times New Roman" pitchFamily="18" charset="0"/>
                        </a:rPr>
                        <a:t>Р</a:t>
                      </a:r>
                      <a:r>
                        <a:rPr kumimoji="0" lang="en-US" sz="2000" b="1" u="none" strike="noStrike" cap="none" normalizeH="0" baseline="-30000" dirty="0" smtClean="0">
                          <a:ln>
                            <a:noFill/>
                          </a:ln>
                          <a:effectLst/>
                          <a:latin typeface="Times New Roman" pitchFamily="18" charset="0"/>
                          <a:cs typeface="Times New Roman" pitchFamily="18" charset="0"/>
                        </a:rPr>
                        <a:t>2</a:t>
                      </a:r>
                      <a:r>
                        <a:rPr kumimoji="0" lang="en-US" sz="2000" b="1" u="none" strike="noStrike" cap="none" normalizeH="0" baseline="0" dirty="0" smtClean="0">
                          <a:ln>
                            <a:noFill/>
                          </a:ln>
                          <a:effectLst/>
                          <a:latin typeface="Times New Roman" pitchFamily="18" charset="0"/>
                          <a:cs typeface="Times New Roman" pitchFamily="18" charset="0"/>
                        </a:rPr>
                        <a:t>O</a:t>
                      </a:r>
                      <a:r>
                        <a:rPr kumimoji="0" lang="en-US" sz="2000" b="1" u="none" strike="noStrike" cap="none" normalizeH="0" baseline="-30000" dirty="0" smtClean="0">
                          <a:ln>
                            <a:noFill/>
                          </a:ln>
                          <a:effectLst/>
                          <a:latin typeface="Times New Roman" pitchFamily="18" charset="0"/>
                          <a:cs typeface="Times New Roman" pitchFamily="18" charset="0"/>
                        </a:rPr>
                        <a:t>5</a:t>
                      </a:r>
                      <a:r>
                        <a:rPr kumimoji="0" lang="en-US" sz="2000" b="1" u="none" strike="noStrike" cap="none" normalizeH="0" baseline="2000" dirty="0" smtClean="0">
                          <a:ln>
                            <a:noFill/>
                          </a:ln>
                          <a:effectLst/>
                          <a:latin typeface="Times New Roman" pitchFamily="18" charset="0"/>
                          <a:cs typeface="Times New Roman" pitchFamily="18" charset="0"/>
                        </a:rPr>
                        <a:t>/</a:t>
                      </a:r>
                      <a:r>
                        <a:rPr kumimoji="0" lang="en-US" sz="2000" b="1" u="none" strike="noStrike" cap="none" normalizeH="0" baseline="0" dirty="0" smtClean="0">
                          <a:ln>
                            <a:noFill/>
                          </a:ln>
                          <a:effectLst/>
                          <a:latin typeface="Times New Roman" pitchFamily="18" charset="0"/>
                          <a:cs typeface="Times New Roman" pitchFamily="18" charset="0"/>
                        </a:rPr>
                        <a:t>K</a:t>
                      </a:r>
                      <a:r>
                        <a:rPr kumimoji="0" lang="en-US" sz="2000" b="1" u="none" strike="noStrike" cap="none" normalizeH="0" baseline="-30000" dirty="0" smtClean="0">
                          <a:ln>
                            <a:noFill/>
                          </a:ln>
                          <a:effectLst/>
                          <a:latin typeface="Times New Roman" pitchFamily="18" charset="0"/>
                          <a:cs typeface="Times New Roman" pitchFamily="18" charset="0"/>
                        </a:rPr>
                        <a:t>2</a:t>
                      </a:r>
                      <a:r>
                        <a:rPr kumimoji="0" lang="en-US" sz="2000" b="1" u="none" strike="noStrike" cap="none" normalizeH="0" baseline="0" dirty="0" smtClean="0">
                          <a:ln>
                            <a:noFill/>
                          </a:ln>
                          <a:effectLst/>
                          <a:latin typeface="Times New Roman" pitchFamily="18" charset="0"/>
                          <a:cs typeface="Times New Roman" pitchFamily="18" charset="0"/>
                        </a:rPr>
                        <a:t>O</a:t>
                      </a:r>
                      <a:endParaRPr kumimoji="0" lang="en-US"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imes New Roman" pitchFamily="18" charset="0"/>
                          <a:cs typeface="Times New Roman" pitchFamily="18" charset="0"/>
                        </a:rPr>
                        <a:t>Ортофосфорная</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err="1" smtClean="0">
                          <a:ln>
                            <a:noFill/>
                          </a:ln>
                          <a:effectLst/>
                          <a:latin typeface="Times New Roman" pitchFamily="18" charset="0"/>
                          <a:cs typeface="Times New Roman" pitchFamily="18" charset="0"/>
                        </a:rPr>
                        <a:t>Суперфосфорная</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r>
              <a:tr h="49010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4/1/0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16/4/0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24/6/0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r>
              <a:tr h="49010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3/1/0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18/6/0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24/8/0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r>
              <a:tr h="49010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2/1/0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16/8/0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22/11/0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r>
              <a:tr h="49010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1/1/0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13/13/0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19/19/0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r>
              <a:tr h="49010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1/2/0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9/18/0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15/30/0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r>
              <a:tr h="49010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1/3/0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8/24/0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12/36/0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r>
              <a:tr h="49010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1/3/0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7/20/0</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a:t>
                      </a:r>
                      <a:endParaRPr kumimoji="0" lang="ru-RU" sz="20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31" marR="91431" marT="45718" marB="45718" anchor="ctr" horzOverflow="overflow">
                    <a:solidFill>
                      <a:schemeClr val="bg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9512" y="201111"/>
            <a:ext cx="8785225" cy="4655582"/>
          </a:xfrm>
          <a:prstGeom prst="roundRect">
            <a:avLst>
              <a:gd name="adj" fmla="val 6136"/>
            </a:avLst>
          </a:prstGeom>
          <a:ln>
            <a:solidFill>
              <a:srgbClr val="00B48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wrap="square" anchor="ctr">
            <a:spAutoFit/>
          </a:bodyPr>
          <a:lstStyle/>
          <a:p>
            <a:pPr indent="457200" algn="ctr">
              <a:defRPr/>
            </a:pPr>
            <a:r>
              <a:rPr lang="ru-RU" sz="2000" b="1" dirty="0" smtClean="0">
                <a:latin typeface="Times New Roman" pitchFamily="18" charset="0"/>
                <a:cs typeface="Times New Roman" pitchFamily="18" charset="0"/>
              </a:rPr>
              <a:t>Аммофос </a:t>
            </a:r>
            <a:r>
              <a:rPr lang="en-US" sz="2000" b="1" dirty="0">
                <a:latin typeface="Times New Roman" pitchFamily="18" charset="0"/>
                <a:cs typeface="Times New Roman" pitchFamily="18" charset="0"/>
              </a:rPr>
              <a:t>NH</a:t>
            </a:r>
            <a:r>
              <a:rPr lang="ru-RU" sz="1600" b="1" dirty="0">
                <a:latin typeface="Times New Roman" pitchFamily="18" charset="0"/>
                <a:cs typeface="Times New Roman" pitchFamily="18" charset="0"/>
              </a:rPr>
              <a:t>4</a:t>
            </a:r>
            <a:r>
              <a:rPr lang="en-US" sz="2000" b="1" dirty="0" smtClean="0">
                <a:latin typeface="Times New Roman" pitchFamily="18" charset="0"/>
                <a:cs typeface="Times New Roman" pitchFamily="18" charset="0"/>
              </a:rPr>
              <a:t>H</a:t>
            </a:r>
            <a:r>
              <a:rPr lang="ru-RU" sz="1600" b="1"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P</a:t>
            </a:r>
            <a:r>
              <a:rPr lang="ru-RU" sz="2000" b="1" dirty="0" smtClean="0">
                <a:latin typeface="Times New Roman" pitchFamily="18" charset="0"/>
                <a:cs typeface="Times New Roman" pitchFamily="18" charset="0"/>
              </a:rPr>
              <a:t>0</a:t>
            </a:r>
            <a:r>
              <a:rPr lang="ru-RU" sz="1600" b="1" dirty="0" smtClean="0">
                <a:latin typeface="Times New Roman" pitchFamily="18" charset="0"/>
                <a:cs typeface="Times New Roman" pitchFamily="18" charset="0"/>
              </a:rPr>
              <a:t>4</a:t>
            </a: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 однозамещённый фосфат аммония. </a:t>
            </a:r>
          </a:p>
          <a:p>
            <a:pPr indent="457200" algn="just">
              <a:defRPr/>
            </a:pP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Аммофос содержит 11-12% </a:t>
            </a:r>
            <a:r>
              <a:rPr lang="en-US" sz="1600" dirty="0">
                <a:latin typeface="Times New Roman" pitchFamily="18" charset="0"/>
                <a:cs typeface="Times New Roman" pitchFamily="18" charset="0"/>
              </a:rPr>
              <a:t>N</a:t>
            </a:r>
            <a:r>
              <a:rPr lang="ru-RU" sz="1600" dirty="0">
                <a:latin typeface="Times New Roman" pitchFamily="18" charset="0"/>
                <a:cs typeface="Times New Roman" pitchFamily="18" charset="0"/>
              </a:rPr>
              <a:t>, 46-60% Р</a:t>
            </a:r>
            <a:r>
              <a:rPr lang="ru-RU" sz="1200" dirty="0">
                <a:latin typeface="Times New Roman" pitchFamily="18" charset="0"/>
                <a:cs typeface="Times New Roman" pitchFamily="18" charset="0"/>
              </a:rPr>
              <a:t>2</a:t>
            </a:r>
            <a:r>
              <a:rPr lang="ru-RU" sz="1600" dirty="0">
                <a:latin typeface="Times New Roman" pitchFamily="18" charset="0"/>
                <a:cs typeface="Times New Roman" pitchFamily="18" charset="0"/>
              </a:rPr>
              <a:t>О</a:t>
            </a:r>
            <a:r>
              <a:rPr lang="ru-RU" sz="1200" dirty="0">
                <a:latin typeface="Times New Roman" pitchFamily="18" charset="0"/>
                <a:cs typeface="Times New Roman" pitchFamily="18" charset="0"/>
              </a:rPr>
              <a:t>5</a:t>
            </a:r>
            <a:r>
              <a:rPr lang="ru-RU" sz="1600" dirty="0">
                <a:latin typeface="Times New Roman" pitchFamily="18" charset="0"/>
                <a:cs typeface="Times New Roman" pitchFamily="18" charset="0"/>
              </a:rPr>
              <a:t>.</a:t>
            </a:r>
            <a:r>
              <a:rPr lang="ru-RU" sz="1600" baseline="0" dirty="0">
                <a:latin typeface="Times New Roman" pitchFamily="18" charset="0"/>
                <a:cs typeface="Times New Roman" pitchFamily="18" charset="0"/>
              </a:rPr>
              <a:t> </a:t>
            </a:r>
            <a:r>
              <a:rPr lang="ru-RU" sz="1600" dirty="0">
                <a:latin typeface="Times New Roman" pitchFamily="18" charset="0"/>
                <a:cs typeface="Times New Roman" pitchFamily="18" charset="0"/>
              </a:rPr>
              <a:t>Технология производства аммофоса проста и заключается в нейтрализации аммиаком фосфорной кислоты: </a:t>
            </a:r>
          </a:p>
          <a:p>
            <a:pPr indent="457200" algn="ctr">
              <a:defRPr/>
            </a:pPr>
            <a:r>
              <a:rPr lang="en-US" sz="1600" b="1" dirty="0">
                <a:latin typeface="Times New Roman" pitchFamily="18" charset="0"/>
                <a:cs typeface="Times New Roman" pitchFamily="18" charset="0"/>
              </a:rPr>
              <a:t>NH</a:t>
            </a:r>
            <a:r>
              <a:rPr lang="ru-RU" sz="1200" b="1" dirty="0">
                <a:latin typeface="Times New Roman" pitchFamily="18" charset="0"/>
                <a:cs typeface="Times New Roman" pitchFamily="18" charset="0"/>
              </a:rPr>
              <a:t>3</a:t>
            </a:r>
            <a:r>
              <a:rPr lang="ru-RU" sz="1600" b="1" dirty="0">
                <a:latin typeface="Times New Roman" pitchFamily="18" charset="0"/>
                <a:cs typeface="Times New Roman" pitchFamily="18" charset="0"/>
              </a:rPr>
              <a:t> + Н</a:t>
            </a:r>
            <a:r>
              <a:rPr lang="ru-RU" sz="1200" b="1" dirty="0">
                <a:latin typeface="Times New Roman" pitchFamily="18" charset="0"/>
                <a:cs typeface="Times New Roman" pitchFamily="18" charset="0"/>
              </a:rPr>
              <a:t>3</a:t>
            </a:r>
            <a:r>
              <a:rPr lang="ru-RU" sz="1600" b="1" dirty="0">
                <a:latin typeface="Times New Roman" pitchFamily="18" charset="0"/>
                <a:cs typeface="Times New Roman" pitchFamily="18" charset="0"/>
              </a:rPr>
              <a:t>Р0</a:t>
            </a:r>
            <a:r>
              <a:rPr lang="ru-RU" sz="1200" b="1" dirty="0">
                <a:latin typeface="Times New Roman" pitchFamily="18" charset="0"/>
                <a:cs typeface="Times New Roman" pitchFamily="18" charset="0"/>
              </a:rPr>
              <a:t>4</a:t>
            </a:r>
            <a:r>
              <a:rPr lang="ru-RU"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NH</a:t>
            </a:r>
            <a:r>
              <a:rPr lang="ru-RU" sz="1200" b="1" dirty="0" smtClean="0">
                <a:latin typeface="Times New Roman" pitchFamily="18" charset="0"/>
                <a:cs typeface="Times New Roman" pitchFamily="18" charset="0"/>
              </a:rPr>
              <a:t>4</a:t>
            </a:r>
            <a:r>
              <a:rPr lang="ru-RU" sz="1600" b="1" dirty="0" smtClean="0">
                <a:latin typeface="Times New Roman" pitchFamily="18" charset="0"/>
                <a:cs typeface="Times New Roman" pitchFamily="18" charset="0"/>
              </a:rPr>
              <a:t>H</a:t>
            </a:r>
            <a:r>
              <a:rPr lang="ru-RU" sz="1200" b="1" dirty="0" smtClean="0">
                <a:latin typeface="Times New Roman" pitchFamily="18" charset="0"/>
                <a:cs typeface="Times New Roman" pitchFamily="18" charset="0"/>
              </a:rPr>
              <a:t>2</a:t>
            </a:r>
            <a:r>
              <a:rPr lang="ru-RU" sz="1600" b="1" dirty="0" smtClean="0">
                <a:latin typeface="Times New Roman" pitchFamily="18" charset="0"/>
                <a:cs typeface="Times New Roman" pitchFamily="18" charset="0"/>
              </a:rPr>
              <a:t>P0</a:t>
            </a:r>
            <a:r>
              <a:rPr lang="ru-RU" sz="1200" b="1" dirty="0" smtClean="0">
                <a:latin typeface="Times New Roman" pitchFamily="18" charset="0"/>
                <a:cs typeface="Times New Roman" pitchFamily="18" charset="0"/>
              </a:rPr>
              <a:t>4</a:t>
            </a:r>
            <a:r>
              <a:rPr lang="ru-RU" sz="1600" b="1" dirty="0">
                <a:latin typeface="Times New Roman" pitchFamily="18" charset="0"/>
                <a:cs typeface="Times New Roman" pitchFamily="18" charset="0"/>
              </a:rPr>
              <a:t>. </a:t>
            </a:r>
          </a:p>
          <a:p>
            <a:pPr indent="457200" algn="just">
              <a:defRPr/>
            </a:pPr>
            <a:r>
              <a:rPr lang="ru-RU" sz="1600" dirty="0">
                <a:latin typeface="Times New Roman" pitchFamily="18" charset="0"/>
                <a:cs typeface="Times New Roman" pitchFamily="18" charset="0"/>
              </a:rPr>
              <a:t>Удобрение хорошо растворимо в воде, и поэтому весь фосфор находится в водо-растворимой форме. </a:t>
            </a:r>
          </a:p>
          <a:p>
            <a:pPr indent="457200" algn="just">
              <a:defRPr/>
            </a:pPr>
            <a:r>
              <a:rPr lang="ru-RU" sz="1600" dirty="0" smtClean="0">
                <a:latin typeface="Times New Roman" pitchFamily="18" charset="0"/>
                <a:cs typeface="Times New Roman" pitchFamily="18" charset="0"/>
              </a:rPr>
              <a:t>Обладает </a:t>
            </a:r>
            <a:r>
              <a:rPr lang="ru-RU" sz="1600" dirty="0">
                <a:latin typeface="Times New Roman" pitchFamily="18" charset="0"/>
                <a:cs typeface="Times New Roman" pitchFamily="18" charset="0"/>
              </a:rPr>
              <a:t>хорошими физико-химическими и механическими свойствами, не нуждается в применении при грануляции различных добавок. В настоящее время выпускается в виде неправильных гранул белого цвета.</a:t>
            </a:r>
          </a:p>
          <a:p>
            <a:pPr indent="457200" algn="just">
              <a:defRPr/>
            </a:pPr>
            <a:r>
              <a:rPr lang="ru-RU" sz="1600" dirty="0" smtClean="0">
                <a:latin typeface="Times New Roman" pitchFamily="18" charset="0"/>
                <a:cs typeface="Times New Roman" pitchFamily="18" charset="0"/>
              </a:rPr>
              <a:t>Обладает физиологической </a:t>
            </a:r>
            <a:r>
              <a:rPr lang="ru-RU" sz="1600" dirty="0">
                <a:latin typeface="Times New Roman" pitchFamily="18" charset="0"/>
                <a:cs typeface="Times New Roman" pitchFamily="18" charset="0"/>
              </a:rPr>
              <a:t>кислотностью, в связи, с чем при внесении он несколько подкисляет почву.</a:t>
            </a:r>
          </a:p>
          <a:p>
            <a:pPr indent="457200" algn="just">
              <a:defRPr/>
            </a:pPr>
            <a:r>
              <a:rPr lang="ru-RU" sz="1600" dirty="0" smtClean="0">
                <a:latin typeface="Times New Roman" pitchFamily="18" charset="0"/>
                <a:cs typeface="Times New Roman" pitchFamily="18" charset="0"/>
              </a:rPr>
              <a:t>Успешно </a:t>
            </a:r>
            <a:r>
              <a:rPr lang="ru-RU" sz="1600" dirty="0">
                <a:latin typeface="Times New Roman" pitchFamily="18" charset="0"/>
                <a:cs typeface="Times New Roman" pitchFamily="18" charset="0"/>
              </a:rPr>
              <a:t>применяется как основное и особенно как рядовое удобрение под различные с.-х. культуры во всех почвенно-климатических зо­нах страны и по эффективности не уступает эквивалентным смесям простых удобрений. </a:t>
            </a:r>
          </a:p>
          <a:p>
            <a:pPr indent="457200" algn="just">
              <a:defRPr/>
            </a:pPr>
            <a:r>
              <a:rPr lang="ru-RU" sz="1600" dirty="0">
                <a:latin typeface="Times New Roman" pitchFamily="18" charset="0"/>
                <a:cs typeface="Times New Roman" pitchFamily="18" charset="0"/>
              </a:rPr>
              <a:t>Однако из-за слишком широкого отношения между азотом и </a:t>
            </a:r>
            <a:r>
              <a:rPr lang="ru-RU" sz="1600" dirty="0" smtClean="0">
                <a:latin typeface="Times New Roman" pitchFamily="18" charset="0"/>
                <a:cs typeface="Times New Roman" pitchFamily="18" charset="0"/>
              </a:rPr>
              <a:t>фосфором </a:t>
            </a:r>
            <a:r>
              <a:rPr lang="ru-RU" sz="1600" dirty="0">
                <a:latin typeface="Times New Roman" pitchFamily="18" charset="0"/>
                <a:cs typeface="Times New Roman" pitchFamily="18" charset="0"/>
              </a:rPr>
              <a:t>и высокой стоимости, удобрения лучше применять локально при посеве зерновых и технических культур.</a:t>
            </a:r>
          </a:p>
          <a:p>
            <a:pPr indent="457200" algn="just">
              <a:defRPr/>
            </a:pPr>
            <a:r>
              <a:rPr lang="ru-RU" sz="2800" dirty="0">
                <a:solidFill>
                  <a:schemeClr val="accent2">
                    <a:lumMod val="50000"/>
                  </a:schemeClr>
                </a:solidFill>
                <a:latin typeface="Times New Roman" pitchFamily="18" charset="0"/>
                <a:cs typeface="Times New Roman" pitchFamily="18" charset="0"/>
              </a:rPr>
              <a:t> </a:t>
            </a:r>
          </a:p>
        </p:txBody>
      </p:sp>
      <p:pic>
        <p:nvPicPr>
          <p:cNvPr id="5" name="Рисунок 4" descr="аммофос.png"/>
          <p:cNvPicPr>
            <a:picLocks noChangeAspect="1"/>
          </p:cNvPicPr>
          <p:nvPr/>
        </p:nvPicPr>
        <p:blipFill>
          <a:blip r:embed="rId2" cstate="print"/>
          <a:stretch>
            <a:fillRect/>
          </a:stretch>
        </p:blipFill>
        <p:spPr>
          <a:xfrm>
            <a:off x="0" y="4455114"/>
            <a:ext cx="3203847" cy="240288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79512" y="216446"/>
            <a:ext cx="8785225" cy="3868162"/>
          </a:xfrm>
          <a:prstGeom prst="roundRect">
            <a:avLst>
              <a:gd name="adj" fmla="val 7362"/>
            </a:avLst>
          </a:prstGeom>
          <a:ln>
            <a:solidFill>
              <a:srgbClr val="00B48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nchor="ctr">
            <a:spAutoFit/>
          </a:bodyPr>
          <a:lstStyle/>
          <a:p>
            <a:pPr indent="355600" algn="ctr">
              <a:defRPr/>
            </a:pPr>
            <a:r>
              <a:rPr lang="ru-RU" sz="2000" b="1" dirty="0">
                <a:solidFill>
                  <a:schemeClr val="tx1"/>
                </a:solidFill>
                <a:latin typeface="Times New Roman" pitchFamily="18" charset="0"/>
                <a:cs typeface="Times New Roman" pitchFamily="18" charset="0"/>
              </a:rPr>
              <a:t>Диаммофос</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indent="355600" algn="just">
              <a:defRPr/>
            </a:pPr>
            <a:r>
              <a:rPr lang="ru-RU" dirty="0" smtClean="0">
                <a:latin typeface="Times New Roman" pitchFamily="18" charset="0"/>
                <a:cs typeface="Times New Roman" pitchFamily="18" charset="0"/>
              </a:rPr>
              <a:t>Производство </a:t>
            </a:r>
            <a:r>
              <a:rPr lang="ru-RU" dirty="0">
                <a:latin typeface="Times New Roman" pitchFamily="18" charset="0"/>
                <a:cs typeface="Times New Roman" pitchFamily="18" charset="0"/>
              </a:rPr>
              <a:t>диаммофоса основано на насыщении аммиаком свободной фосфорной кислоты, в котором соотношение между азо­том и фосфором равно приблизительно 1/2,5.</a:t>
            </a:r>
          </a:p>
          <a:p>
            <a:pPr algn="ctr">
              <a:defRPr/>
            </a:pPr>
            <a:r>
              <a:rPr lang="ru-RU" b="1" dirty="0">
                <a:solidFill>
                  <a:schemeClr val="tx1"/>
                </a:solidFill>
                <a:latin typeface="Times New Roman" pitchFamily="18" charset="0"/>
                <a:cs typeface="Times New Roman" pitchFamily="18" charset="0"/>
              </a:rPr>
              <a:t>2</a:t>
            </a:r>
            <a:r>
              <a:rPr lang="en-US" b="1" dirty="0">
                <a:solidFill>
                  <a:schemeClr val="tx1"/>
                </a:solidFill>
                <a:latin typeface="Times New Roman" pitchFamily="18" charset="0"/>
                <a:cs typeface="Times New Roman" pitchFamily="18" charset="0"/>
              </a:rPr>
              <a:t>NH</a:t>
            </a:r>
            <a:r>
              <a:rPr lang="ru-RU" sz="1200" b="1" dirty="0">
                <a:solidFill>
                  <a:schemeClr val="tx1"/>
                </a:solidFill>
                <a:latin typeface="Times New Roman" pitchFamily="18" charset="0"/>
                <a:cs typeface="Times New Roman" pitchFamily="18" charset="0"/>
              </a:rPr>
              <a:t>3</a:t>
            </a:r>
            <a:r>
              <a:rPr lang="ru-RU" b="1" dirty="0">
                <a:solidFill>
                  <a:schemeClr val="tx1"/>
                </a:solidFill>
                <a:latin typeface="Times New Roman" pitchFamily="18" charset="0"/>
                <a:cs typeface="Times New Roman" pitchFamily="18" charset="0"/>
              </a:rPr>
              <a:t> + Н</a:t>
            </a:r>
            <a:r>
              <a:rPr lang="ru-RU" sz="1200" b="1" dirty="0">
                <a:solidFill>
                  <a:schemeClr val="tx1"/>
                </a:solidFill>
                <a:latin typeface="Times New Roman" pitchFamily="18" charset="0"/>
                <a:cs typeface="Times New Roman" pitchFamily="18" charset="0"/>
              </a:rPr>
              <a:t>3</a:t>
            </a:r>
            <a:r>
              <a:rPr lang="ru-RU" b="1" dirty="0">
                <a:solidFill>
                  <a:schemeClr val="tx1"/>
                </a:solidFill>
                <a:latin typeface="Times New Roman" pitchFamily="18" charset="0"/>
                <a:cs typeface="Times New Roman" pitchFamily="18" charset="0"/>
              </a:rPr>
              <a:t>Р0</a:t>
            </a:r>
            <a:r>
              <a:rPr lang="ru-RU" sz="1200" b="1" dirty="0">
                <a:solidFill>
                  <a:schemeClr val="tx1"/>
                </a:solidFill>
                <a:latin typeface="Times New Roman" pitchFamily="18" charset="0"/>
                <a:cs typeface="Times New Roman" pitchFamily="18" charset="0"/>
              </a:rPr>
              <a:t>4</a:t>
            </a:r>
            <a:r>
              <a:rPr lang="ru-RU" b="1" dirty="0">
                <a:solidFill>
                  <a:schemeClr val="tx1"/>
                </a:solidFill>
                <a:latin typeface="Times New Roman" pitchFamily="18" charset="0"/>
                <a:cs typeface="Times New Roman" pitchFamily="18" charset="0"/>
              </a:rPr>
              <a:t> = (</a:t>
            </a:r>
            <a:r>
              <a:rPr lang="en-US" b="1" dirty="0">
                <a:solidFill>
                  <a:schemeClr val="tx1"/>
                </a:solidFill>
                <a:latin typeface="Times New Roman" pitchFamily="18" charset="0"/>
                <a:cs typeface="Times New Roman" pitchFamily="18" charset="0"/>
              </a:rPr>
              <a:t>NH</a:t>
            </a:r>
            <a:r>
              <a:rPr lang="ru-RU" sz="1200" b="1" dirty="0">
                <a:solidFill>
                  <a:schemeClr val="tx1"/>
                </a:solidFill>
                <a:latin typeface="Times New Roman" pitchFamily="18" charset="0"/>
                <a:cs typeface="Times New Roman" pitchFamily="18" charset="0"/>
              </a:rPr>
              <a:t>4</a:t>
            </a:r>
            <a:r>
              <a:rPr lang="ru-RU" b="1" dirty="0">
                <a:solidFill>
                  <a:schemeClr val="tx1"/>
                </a:solidFill>
                <a:latin typeface="Times New Roman" pitchFamily="18" charset="0"/>
                <a:cs typeface="Times New Roman" pitchFamily="18" charset="0"/>
              </a:rPr>
              <a:t>)</a:t>
            </a:r>
            <a:r>
              <a:rPr lang="ru-RU" sz="1200" b="1" dirty="0">
                <a:solidFill>
                  <a:schemeClr val="tx1"/>
                </a:solidFill>
                <a:latin typeface="Times New Roman" pitchFamily="18" charset="0"/>
                <a:cs typeface="Times New Roman" pitchFamily="18" charset="0"/>
              </a:rPr>
              <a:t>2</a:t>
            </a:r>
            <a:r>
              <a:rPr lang="en-US" b="1" dirty="0">
                <a:solidFill>
                  <a:schemeClr val="tx1"/>
                </a:solidFill>
                <a:latin typeface="Times New Roman" pitchFamily="18" charset="0"/>
                <a:cs typeface="Times New Roman" pitchFamily="18" charset="0"/>
              </a:rPr>
              <a:t>HP</a:t>
            </a:r>
            <a:r>
              <a:rPr lang="ru-RU" b="1" dirty="0">
                <a:solidFill>
                  <a:schemeClr val="tx1"/>
                </a:solidFill>
                <a:latin typeface="Times New Roman" pitchFamily="18" charset="0"/>
                <a:cs typeface="Times New Roman" pitchFamily="18" charset="0"/>
              </a:rPr>
              <a:t>О</a:t>
            </a:r>
            <a:r>
              <a:rPr lang="ru-RU" sz="1200" b="1" dirty="0">
                <a:solidFill>
                  <a:schemeClr val="tx1"/>
                </a:solidFill>
                <a:latin typeface="Times New Roman" pitchFamily="18" charset="0"/>
                <a:cs typeface="Times New Roman" pitchFamily="18" charset="0"/>
              </a:rPr>
              <a:t>4</a:t>
            </a:r>
            <a:r>
              <a:rPr lang="ru-RU" b="1" dirty="0">
                <a:solidFill>
                  <a:schemeClr val="tx1"/>
                </a:solidFill>
                <a:latin typeface="Times New Roman" pitchFamily="18" charset="0"/>
                <a:cs typeface="Times New Roman" pitchFamily="18" charset="0"/>
              </a:rPr>
              <a:t> </a:t>
            </a:r>
          </a:p>
          <a:p>
            <a:pPr indent="355600" algn="just">
              <a:defRPr/>
            </a:pPr>
            <a:r>
              <a:rPr lang="ru-RU" dirty="0">
                <a:latin typeface="Times New Roman" pitchFamily="18" charset="0"/>
                <a:cs typeface="Times New Roman" pitchFamily="18" charset="0"/>
              </a:rPr>
              <a:t>В диаммофосе содержится 18% азота, 50% фосфора. Это самое </a:t>
            </a:r>
            <a:r>
              <a:rPr lang="ru-RU" dirty="0" smtClean="0">
                <a:latin typeface="Times New Roman" pitchFamily="18" charset="0"/>
                <a:cs typeface="Times New Roman" pitchFamily="18" charset="0"/>
              </a:rPr>
              <a:t>концентрированное </a:t>
            </a:r>
            <a:r>
              <a:rPr lang="ru-RU" dirty="0">
                <a:latin typeface="Times New Roman" pitchFamily="18" charset="0"/>
                <a:cs typeface="Times New Roman" pitchFamily="18" charset="0"/>
              </a:rPr>
              <a:t>из всех сложных удобрений.</a:t>
            </a:r>
          </a:p>
          <a:p>
            <a:pPr indent="355600" algn="just">
              <a:defRPr/>
            </a:pPr>
            <a:r>
              <a:rPr lang="ru-RU" dirty="0">
                <a:latin typeface="Times New Roman" pitchFamily="18" charset="0"/>
                <a:cs typeface="Times New Roman" pitchFamily="18" charset="0"/>
              </a:rPr>
              <a:t> Наряду с экономическими преимуществами, диаммофос ценен тем, что весьма удобен как для локального применения при посеве и посадке всех культур вблизи семенного материала, так и в основную обработку под зерновые культуры, подсолнечник. </a:t>
            </a:r>
          </a:p>
          <a:p>
            <a:pPr indent="355600" algn="just">
              <a:defRPr/>
            </a:pPr>
            <a:r>
              <a:rPr lang="ru-RU" dirty="0">
                <a:latin typeface="Times New Roman" pitchFamily="18" charset="0"/>
                <a:cs typeface="Times New Roman" pitchFamily="18" charset="0"/>
              </a:rPr>
              <a:t>Не содержит балласта, не создаёт высокой концентрации раствора и не повышает заметно осмотического давления почвенного раствора. </a:t>
            </a:r>
          </a:p>
        </p:txBody>
      </p:sp>
      <p:pic>
        <p:nvPicPr>
          <p:cNvPr id="3" name="Рисунок 2" descr="диаммофос.jpg"/>
          <p:cNvPicPr>
            <a:picLocks noChangeAspect="1"/>
          </p:cNvPicPr>
          <p:nvPr/>
        </p:nvPicPr>
        <p:blipFill>
          <a:blip r:embed="rId2" cstate="print"/>
          <a:stretch>
            <a:fillRect/>
          </a:stretch>
        </p:blipFill>
        <p:spPr>
          <a:xfrm>
            <a:off x="395536" y="4045000"/>
            <a:ext cx="2808312" cy="2813000"/>
          </a:xfrm>
          <a:prstGeom prst="ellipse">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79512" y="260648"/>
            <a:ext cx="8748588" cy="3800475"/>
          </a:xfrm>
          <a:prstGeom prst="roundRect">
            <a:avLst>
              <a:gd name="adj" fmla="val 6339"/>
            </a:avLst>
          </a:prstGeom>
          <a:ln>
            <a:solidFill>
              <a:srgbClr val="00B48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wrap="square" anchor="ctr">
            <a:spAutoFit/>
          </a:bodyPr>
          <a:lstStyle/>
          <a:p>
            <a:pPr indent="457200" algn="ctr">
              <a:defRPr/>
            </a:pPr>
            <a:r>
              <a:rPr lang="ru-RU" b="1" dirty="0">
                <a:solidFill>
                  <a:schemeClr val="tx1"/>
                </a:solidFill>
                <a:latin typeface="Times New Roman" pitchFamily="18" charset="0"/>
                <a:cs typeface="Times New Roman" pitchFamily="18" charset="0"/>
              </a:rPr>
              <a:t>Калийная селитра (</a:t>
            </a:r>
            <a:r>
              <a:rPr lang="en-US" b="1" dirty="0">
                <a:solidFill>
                  <a:schemeClr val="tx1"/>
                </a:solidFill>
                <a:latin typeface="Times New Roman" pitchFamily="18" charset="0"/>
                <a:cs typeface="Times New Roman" pitchFamily="18" charset="0"/>
              </a:rPr>
              <a:t>KNO</a:t>
            </a:r>
            <a:r>
              <a:rPr lang="ru-RU" sz="1200" b="1" dirty="0">
                <a:solidFill>
                  <a:schemeClr val="tx1"/>
                </a:solidFill>
                <a:latin typeface="Times New Roman" pitchFamily="18" charset="0"/>
                <a:cs typeface="Times New Roman" pitchFamily="18" charset="0"/>
              </a:rPr>
              <a:t>3</a:t>
            </a:r>
            <a:r>
              <a:rPr lang="ru-RU" b="1" dirty="0">
                <a:solidFill>
                  <a:schemeClr val="tx1"/>
                </a:solidFill>
                <a:latin typeface="Times New Roman" pitchFamily="18" charset="0"/>
                <a:cs typeface="Times New Roman" pitchFamily="18" charset="0"/>
              </a:rPr>
              <a:t>) </a:t>
            </a:r>
          </a:p>
          <a:p>
            <a:pPr indent="361950" algn="just">
              <a:defRPr/>
            </a:pPr>
            <a:r>
              <a:rPr lang="ru-RU" dirty="0">
                <a:solidFill>
                  <a:schemeClr val="tx1"/>
                </a:solidFill>
                <a:latin typeface="Times New Roman" pitchFamily="18" charset="0"/>
                <a:cs typeface="Times New Roman" pitchFamily="18" charset="0"/>
              </a:rPr>
              <a:t>Эта соль содержит 13-14% азота и до 46,5 К</a:t>
            </a:r>
            <a:r>
              <a:rPr lang="ru-RU" sz="1200" dirty="0">
                <a:solidFill>
                  <a:schemeClr val="tx1"/>
                </a:solidFill>
                <a:latin typeface="Times New Roman" pitchFamily="18" charset="0"/>
                <a:cs typeface="Times New Roman" pitchFamily="18" charset="0"/>
              </a:rPr>
              <a:t>2</a:t>
            </a:r>
            <a:r>
              <a:rPr lang="ru-RU" dirty="0">
                <a:solidFill>
                  <a:schemeClr val="tx1"/>
                </a:solidFill>
                <a:latin typeface="Times New Roman" pitchFamily="18" charset="0"/>
                <a:cs typeface="Times New Roman" pitchFamily="18" charset="0"/>
              </a:rPr>
              <a:t>О.</a:t>
            </a:r>
            <a:r>
              <a:rPr lang="ru-RU" baseline="0"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Малогигроскопичная. Благодаря отличным физическим свойствам калийная селитра пригодна как для основного внесения, проведения подкормок, также для производства смешанных удобрений. </a:t>
            </a:r>
          </a:p>
          <a:p>
            <a:pPr indent="361950" algn="just">
              <a:defRPr/>
            </a:pPr>
            <a:r>
              <a:rPr lang="ru-RU" dirty="0">
                <a:solidFill>
                  <a:schemeClr val="tx1"/>
                </a:solidFill>
                <a:latin typeface="Times New Roman" pitchFamily="18" charset="0"/>
                <a:cs typeface="Times New Roman" pitchFamily="18" charset="0"/>
              </a:rPr>
              <a:t>Удобрение физиологически щелочное. </a:t>
            </a:r>
          </a:p>
          <a:p>
            <a:pPr indent="361950" algn="just">
              <a:defRPr/>
            </a:pPr>
            <a:r>
              <a:rPr lang="ru-RU" dirty="0">
                <a:solidFill>
                  <a:schemeClr val="tx1"/>
                </a:solidFill>
                <a:latin typeface="Times New Roman" pitchFamily="18" charset="0"/>
                <a:cs typeface="Times New Roman" pitchFamily="18" charset="0"/>
              </a:rPr>
              <a:t>Выпускают в виде кристалически белого или жёлтого порошка. Перспективно применение калийной селитры в тепличной культуре благодаря тому, что ее использование снижает общую концентрацию солей (и особенно сульфатов и хлоридов) в питательной среде. </a:t>
            </a:r>
          </a:p>
          <a:p>
            <a:pPr indent="361950" algn="just">
              <a:defRPr/>
            </a:pPr>
            <a:r>
              <a:rPr lang="ru-RU" dirty="0">
                <a:solidFill>
                  <a:schemeClr val="tx1"/>
                </a:solidFill>
                <a:latin typeface="Times New Roman" pitchFamily="18" charset="0"/>
                <a:cs typeface="Times New Roman" pitchFamily="18" charset="0"/>
              </a:rPr>
              <a:t>Удобрение не содержит хлора и поэтому даёт хороший эффект при внесении под овощные культуры, гречиху, картофель, табак. Перспективно применение в теплицах, так как снижает концентрацию солей (</a:t>
            </a:r>
            <a:r>
              <a:rPr lang="en-US" dirty="0">
                <a:solidFill>
                  <a:schemeClr val="tx1"/>
                </a:solidFill>
                <a:latin typeface="Times New Roman" pitchFamily="18" charset="0"/>
                <a:cs typeface="Times New Roman" pitchFamily="18" charset="0"/>
              </a:rPr>
              <a:t>CL</a:t>
            </a:r>
            <a:r>
              <a:rPr lang="ru-RU"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SO</a:t>
            </a:r>
            <a:r>
              <a:rPr lang="ru-RU" sz="1200" dirty="0">
                <a:solidFill>
                  <a:schemeClr val="tx1"/>
                </a:solidFill>
                <a:latin typeface="Times New Roman" pitchFamily="18" charset="0"/>
                <a:cs typeface="Times New Roman" pitchFamily="18" charset="0"/>
              </a:rPr>
              <a:t>4</a:t>
            </a:r>
            <a:r>
              <a:rPr lang="ru-RU" dirty="0">
                <a:solidFill>
                  <a:schemeClr val="tx1"/>
                </a:solidFill>
                <a:latin typeface="Times New Roman" pitchFamily="18" charset="0"/>
                <a:cs typeface="Times New Roman" pitchFamily="18" charset="0"/>
              </a:rPr>
              <a:t>) . Недостаток - широкое соотношение между азотом и калием (1/3,5).</a:t>
            </a:r>
          </a:p>
        </p:txBody>
      </p:sp>
      <p:pic>
        <p:nvPicPr>
          <p:cNvPr id="3" name="Рисунок 2" descr="калийная селитра.jpg"/>
          <p:cNvPicPr>
            <a:picLocks noChangeAspect="1"/>
          </p:cNvPicPr>
          <p:nvPr/>
        </p:nvPicPr>
        <p:blipFill>
          <a:blip r:embed="rId2" cstate="print"/>
          <a:srcRect l="26851" t="1209" r="22859" b="5323"/>
          <a:stretch>
            <a:fillRect/>
          </a:stretch>
        </p:blipFill>
        <p:spPr>
          <a:xfrm>
            <a:off x="395536" y="3933056"/>
            <a:ext cx="2797773" cy="2924944"/>
          </a:xfrm>
          <a:prstGeom prst="ellipse">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214290"/>
            <a:ext cx="8572560" cy="715089"/>
          </a:xfrm>
          <a:prstGeom prst="roundRect">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dirty="0" smtClean="0">
                <a:latin typeface="Times New Roman" pitchFamily="18" charset="0"/>
                <a:cs typeface="Times New Roman" pitchFamily="18" charset="0"/>
              </a:rPr>
              <a:t>Полифосфаты аммония </a:t>
            </a:r>
            <a:r>
              <a:rPr lang="ru-RU" dirty="0" smtClean="0">
                <a:latin typeface="Times New Roman" pitchFamily="18" charset="0"/>
                <a:cs typeface="Times New Roman" pitchFamily="18" charset="0"/>
              </a:rPr>
              <a:t>– удобрения , получаемые под давлением при </a:t>
            </a:r>
            <a:r>
              <a:rPr lang="ru-RU" dirty="0" err="1" smtClean="0">
                <a:latin typeface="Times New Roman" pitchFamily="18" charset="0"/>
                <a:cs typeface="Times New Roman" pitchFamily="18" charset="0"/>
              </a:rPr>
              <a:t>аммонизации</a:t>
            </a:r>
            <a:r>
              <a:rPr lang="ru-RU" dirty="0" smtClean="0">
                <a:latin typeface="Times New Roman" pitchFamily="18" charset="0"/>
                <a:cs typeface="Times New Roman" pitchFamily="18" charset="0"/>
              </a:rPr>
              <a:t> полифосфорных кислот.</a:t>
            </a: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00034" y="1142984"/>
          <a:ext cx="8276832" cy="3163258"/>
        </p:xfrm>
        <a:graphic>
          <a:graphicData uri="http://schemas.openxmlformats.org/drawingml/2006/table">
            <a:tbl>
              <a:tblPr firstRow="1" bandRow="1">
                <a:tableStyleId>{5940675A-B579-460E-94D1-54222C63F5DA}</a:tableStyleId>
              </a:tblPr>
              <a:tblGrid>
                <a:gridCol w="2500330"/>
                <a:gridCol w="1714512"/>
                <a:gridCol w="1000132"/>
                <a:gridCol w="928694"/>
                <a:gridCol w="928694"/>
                <a:gridCol w="1204470"/>
              </a:tblGrid>
              <a:tr h="285752">
                <a:tc rowSpan="2">
                  <a:txBody>
                    <a:bodyPr/>
                    <a:lstStyle/>
                    <a:p>
                      <a:pPr algn="ctr"/>
                      <a:r>
                        <a:rPr lang="ru-RU" sz="1400" b="1" dirty="0" smtClean="0">
                          <a:latin typeface="Times New Roman" pitchFamily="18" charset="0"/>
                          <a:cs typeface="Times New Roman" pitchFamily="18" charset="0"/>
                        </a:rPr>
                        <a:t>Удобрение</a:t>
                      </a:r>
                      <a:endParaRPr lang="ru-RU" sz="1400" b="1" dirty="0">
                        <a:latin typeface="Times New Roman" pitchFamily="18" charset="0"/>
                        <a:cs typeface="Times New Roman" pitchFamily="18" charset="0"/>
                      </a:endParaRPr>
                    </a:p>
                  </a:txBody>
                  <a:tcPr anchor="ctr">
                    <a:solidFill>
                      <a:schemeClr val="bg1"/>
                    </a:solidFill>
                  </a:tcPr>
                </a:tc>
                <a:tc rowSpan="2">
                  <a:txBody>
                    <a:bodyPr/>
                    <a:lstStyle/>
                    <a:p>
                      <a:pPr algn="ctr"/>
                      <a:r>
                        <a:rPr lang="ru-RU" sz="1400" b="1" dirty="0" smtClean="0">
                          <a:latin typeface="Times New Roman" pitchFamily="18" charset="0"/>
                          <a:cs typeface="Times New Roman" pitchFamily="18" charset="0"/>
                        </a:rPr>
                        <a:t>Формула</a:t>
                      </a:r>
                      <a:endParaRPr lang="ru-RU" sz="1400" b="1" dirty="0">
                        <a:latin typeface="Times New Roman" pitchFamily="18" charset="0"/>
                        <a:cs typeface="Times New Roman" pitchFamily="18" charset="0"/>
                      </a:endParaRPr>
                    </a:p>
                  </a:txBody>
                  <a:tcPr anchor="ctr">
                    <a:solidFill>
                      <a:schemeClr val="bg1"/>
                    </a:solidFill>
                  </a:tcPr>
                </a:tc>
                <a:tc gridSpan="2">
                  <a:txBody>
                    <a:bodyPr/>
                    <a:lstStyle/>
                    <a:p>
                      <a:pPr algn="ctr"/>
                      <a:r>
                        <a:rPr lang="ru-RU" sz="1400" b="1" dirty="0" err="1" smtClean="0">
                          <a:latin typeface="Times New Roman" pitchFamily="18" charset="0"/>
                          <a:cs typeface="Times New Roman" pitchFamily="18" charset="0"/>
                        </a:rPr>
                        <a:t>Содержание,%</a:t>
                      </a:r>
                      <a:endParaRPr lang="ru-RU" sz="1400" b="1" dirty="0">
                        <a:latin typeface="Times New Roman" pitchFamily="18" charset="0"/>
                        <a:cs typeface="Times New Roman" pitchFamily="18" charset="0"/>
                      </a:endParaRPr>
                    </a:p>
                  </a:txBody>
                  <a:tcPr anchor="ctr">
                    <a:solidFill>
                      <a:schemeClr val="bg1"/>
                    </a:solidFill>
                  </a:tcPr>
                </a:tc>
                <a:tc hMerge="1">
                  <a:txBody>
                    <a:bodyPr/>
                    <a:lstStyle/>
                    <a:p>
                      <a:endParaRPr lang="ru-RU" dirty="0"/>
                    </a:p>
                  </a:txBody>
                  <a:tcPr/>
                </a:tc>
                <a:tc rowSpan="2">
                  <a:txBody>
                    <a:bodyPr/>
                    <a:lstStyle/>
                    <a:p>
                      <a:pPr algn="ctr"/>
                      <a:r>
                        <a:rPr lang="en-US" sz="1400" b="1" dirty="0" smtClean="0">
                          <a:latin typeface="Times New Roman" pitchFamily="18" charset="0"/>
                          <a:cs typeface="Times New Roman" pitchFamily="18" charset="0"/>
                        </a:rPr>
                        <a:t>N</a:t>
                      </a:r>
                      <a:r>
                        <a:rPr lang="ru-RU" sz="1400" b="1"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P</a:t>
                      </a:r>
                      <a:r>
                        <a:rPr lang="en-US" sz="1200" b="1" dirty="0" smtClean="0">
                          <a:latin typeface="Times New Roman" pitchFamily="18" charset="0"/>
                          <a:cs typeface="Times New Roman" pitchFamily="18" charset="0"/>
                        </a:rPr>
                        <a:t>2</a:t>
                      </a:r>
                      <a:r>
                        <a:rPr lang="en-US" sz="1400" b="1" dirty="0" smtClean="0">
                          <a:latin typeface="Times New Roman" pitchFamily="18" charset="0"/>
                          <a:cs typeface="Times New Roman" pitchFamily="18" charset="0"/>
                        </a:rPr>
                        <a:t>O</a:t>
                      </a:r>
                      <a:r>
                        <a:rPr lang="en-US" sz="1200" b="1" dirty="0" smtClean="0">
                          <a:latin typeface="Times New Roman" pitchFamily="18" charset="0"/>
                          <a:cs typeface="Times New Roman" pitchFamily="18" charset="0"/>
                        </a:rPr>
                        <a:t>5</a:t>
                      </a:r>
                      <a:endParaRPr lang="ru-RU" sz="1200" b="1" dirty="0">
                        <a:latin typeface="Times New Roman" pitchFamily="18" charset="0"/>
                        <a:cs typeface="Times New Roman" pitchFamily="18" charset="0"/>
                      </a:endParaRPr>
                    </a:p>
                  </a:txBody>
                  <a:tcPr anchor="ctr">
                    <a:solidFill>
                      <a:schemeClr val="bg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itchFamily="18" charset="0"/>
                          <a:cs typeface="Times New Roman" pitchFamily="18" charset="0"/>
                        </a:rPr>
                        <a:t>N+P</a:t>
                      </a:r>
                      <a:r>
                        <a:rPr lang="en-US" sz="1200" b="1" dirty="0" smtClean="0">
                          <a:latin typeface="Times New Roman" pitchFamily="18" charset="0"/>
                          <a:cs typeface="Times New Roman" pitchFamily="18" charset="0"/>
                        </a:rPr>
                        <a:t>2</a:t>
                      </a:r>
                      <a:r>
                        <a:rPr lang="en-US" sz="1400" b="1" dirty="0" smtClean="0">
                          <a:latin typeface="Times New Roman" pitchFamily="18" charset="0"/>
                          <a:cs typeface="Times New Roman" pitchFamily="18" charset="0"/>
                        </a:rPr>
                        <a:t>O</a:t>
                      </a:r>
                      <a:r>
                        <a:rPr lang="en-US" sz="1200" b="1" dirty="0" smtClean="0">
                          <a:latin typeface="Times New Roman" pitchFamily="18" charset="0"/>
                          <a:cs typeface="Times New Roman" pitchFamily="18" charset="0"/>
                        </a:rPr>
                        <a:t>5</a:t>
                      </a:r>
                      <a:r>
                        <a:rPr lang="ru-RU" sz="1400" b="1" dirty="0" smtClean="0">
                          <a:latin typeface="Times New Roman" pitchFamily="18" charset="0"/>
                          <a:cs typeface="Times New Roman" pitchFamily="18" charset="0"/>
                        </a:rPr>
                        <a:t>,</a:t>
                      </a:r>
                      <a:r>
                        <a:rPr lang="ru-RU" sz="1400" b="1" baseline="0" dirty="0" smtClean="0">
                          <a:latin typeface="Times New Roman" pitchFamily="18" charset="0"/>
                          <a:cs typeface="Times New Roman" pitchFamily="18" charset="0"/>
                        </a:rPr>
                        <a:t> %</a:t>
                      </a:r>
                      <a:endParaRPr lang="ru-RU" sz="1400" b="1" dirty="0" smtClean="0">
                        <a:latin typeface="Times New Roman" pitchFamily="18" charset="0"/>
                        <a:cs typeface="Times New Roman" pitchFamily="18" charset="0"/>
                      </a:endParaRPr>
                    </a:p>
                    <a:p>
                      <a:pPr algn="ctr"/>
                      <a:endParaRPr lang="ru-RU" sz="1400" b="1" dirty="0">
                        <a:latin typeface="Times New Roman" pitchFamily="18" charset="0"/>
                        <a:cs typeface="Times New Roman" pitchFamily="18" charset="0"/>
                      </a:endParaRPr>
                    </a:p>
                  </a:txBody>
                  <a:tcPr anchor="ctr">
                    <a:solidFill>
                      <a:schemeClr val="bg1"/>
                    </a:solidFill>
                  </a:tcPr>
                </a:tc>
              </a:tr>
              <a:tr h="321702">
                <a:tc vMerge="1">
                  <a:txBody>
                    <a:bodyPr/>
                    <a:lstStyle/>
                    <a:p>
                      <a:endParaRPr lang="ru-RU" dirty="0"/>
                    </a:p>
                  </a:txBody>
                  <a:tcPr/>
                </a:tc>
                <a:tc vMerge="1">
                  <a:txBody>
                    <a:bodyPr/>
                    <a:lstStyle/>
                    <a:p>
                      <a:endParaRPr lang="ru-RU" dirty="0"/>
                    </a:p>
                  </a:txBody>
                  <a:tcPr/>
                </a:tc>
                <a:tc>
                  <a:txBody>
                    <a:bodyPr/>
                    <a:lstStyle/>
                    <a:p>
                      <a:pPr algn="ctr"/>
                      <a:r>
                        <a:rPr lang="en-US" sz="1400" b="1" dirty="0" smtClean="0">
                          <a:latin typeface="Times New Roman" pitchFamily="18" charset="0"/>
                          <a:cs typeface="Times New Roman" pitchFamily="18" charset="0"/>
                        </a:rPr>
                        <a:t>N</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en-US" sz="1400" b="1" dirty="0" smtClean="0">
                          <a:latin typeface="Times New Roman" pitchFamily="18" charset="0"/>
                          <a:cs typeface="Times New Roman" pitchFamily="18" charset="0"/>
                        </a:rPr>
                        <a:t>P</a:t>
                      </a:r>
                      <a:r>
                        <a:rPr lang="en-US" sz="1200" b="1" dirty="0" smtClean="0">
                          <a:latin typeface="Times New Roman" pitchFamily="18" charset="0"/>
                          <a:cs typeface="Times New Roman" pitchFamily="18" charset="0"/>
                        </a:rPr>
                        <a:t>2</a:t>
                      </a:r>
                      <a:r>
                        <a:rPr lang="en-US" sz="1400" b="1" dirty="0" smtClean="0">
                          <a:latin typeface="Times New Roman" pitchFamily="18" charset="0"/>
                          <a:cs typeface="Times New Roman" pitchFamily="18" charset="0"/>
                        </a:rPr>
                        <a:t>O</a:t>
                      </a:r>
                      <a:r>
                        <a:rPr lang="en-US" sz="1200" b="1" dirty="0" smtClean="0">
                          <a:latin typeface="Times New Roman" pitchFamily="18" charset="0"/>
                          <a:cs typeface="Times New Roman" pitchFamily="18" charset="0"/>
                        </a:rPr>
                        <a:t>5</a:t>
                      </a:r>
                      <a:endParaRPr lang="ru-RU" sz="1200" b="1" dirty="0">
                        <a:latin typeface="Times New Roman" pitchFamily="18" charset="0"/>
                        <a:cs typeface="Times New Roman" pitchFamily="18" charset="0"/>
                      </a:endParaRPr>
                    </a:p>
                  </a:txBody>
                  <a:tcPr anchor="ctr">
                    <a:solidFill>
                      <a:schemeClr val="bg1"/>
                    </a:solidFill>
                  </a:tcPr>
                </a:tc>
                <a:tc vMerge="1">
                  <a:txBody>
                    <a:bodyPr/>
                    <a:lstStyle/>
                    <a:p>
                      <a:endParaRPr lang="ru-RU" dirty="0"/>
                    </a:p>
                  </a:txBody>
                  <a:tcPr/>
                </a:tc>
                <a:tc vMerge="1">
                  <a:txBody>
                    <a:bodyPr/>
                    <a:lstStyle/>
                    <a:p>
                      <a:endParaRPr lang="ru-RU" dirty="0"/>
                    </a:p>
                  </a:txBody>
                  <a:tcPr/>
                </a:tc>
              </a:tr>
              <a:tr h="464116">
                <a:tc>
                  <a:txBody>
                    <a:bodyPr/>
                    <a:lstStyle/>
                    <a:p>
                      <a:pPr algn="l"/>
                      <a:r>
                        <a:rPr lang="ru-RU" sz="1400" dirty="0" err="1" smtClean="0">
                          <a:latin typeface="Times New Roman" pitchFamily="18" charset="0"/>
                          <a:cs typeface="Times New Roman" pitchFamily="18" charset="0"/>
                        </a:rPr>
                        <a:t>Диаммоний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пирофосфат</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en-US" sz="1400" dirty="0" smtClean="0">
                          <a:latin typeface="Times New Roman" pitchFamily="18" charset="0"/>
                          <a:cs typeface="Times New Roman" pitchFamily="18" charset="0"/>
                        </a:rPr>
                        <a:t>(NH</a:t>
                      </a:r>
                      <a:r>
                        <a:rPr lang="en-US" sz="1050" dirty="0" smtClean="0">
                          <a:latin typeface="Times New Roman" pitchFamily="18" charset="0"/>
                          <a:cs typeface="Times New Roman" pitchFamily="18" charset="0"/>
                        </a:rPr>
                        <a:t>4</a:t>
                      </a:r>
                      <a:r>
                        <a:rPr lang="en-US" sz="1400" dirty="0" smtClean="0">
                          <a:latin typeface="Times New Roman" pitchFamily="18" charset="0"/>
                          <a:cs typeface="Times New Roman" pitchFamily="18" charset="0"/>
                        </a:rPr>
                        <a:t>)</a:t>
                      </a:r>
                      <a:r>
                        <a:rPr lang="en-US" sz="105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H</a:t>
                      </a:r>
                      <a:r>
                        <a:rPr lang="en-US" sz="105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P</a:t>
                      </a:r>
                      <a:r>
                        <a:rPr lang="en-US" sz="105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O</a:t>
                      </a:r>
                      <a:r>
                        <a:rPr lang="en-US" sz="1050" dirty="0" smtClean="0">
                          <a:latin typeface="Times New Roman" pitchFamily="18" charset="0"/>
                          <a:cs typeface="Times New Roman" pitchFamily="18" charset="0"/>
                        </a:rPr>
                        <a:t>7</a:t>
                      </a:r>
                      <a:endParaRPr lang="ru-RU" sz="105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13</a:t>
                      </a:r>
                      <a:r>
                        <a:rPr lang="ru-RU"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66,9</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0,20</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79,9</a:t>
                      </a:r>
                      <a:endParaRPr lang="ru-RU" sz="1400" dirty="0">
                        <a:latin typeface="Times New Roman" pitchFamily="18" charset="0"/>
                        <a:cs typeface="Times New Roman" pitchFamily="18" charset="0"/>
                      </a:endParaRPr>
                    </a:p>
                  </a:txBody>
                  <a:tcPr anchor="ctr">
                    <a:solidFill>
                      <a:schemeClr val="bg1"/>
                    </a:solidFill>
                  </a:tcPr>
                </a:tc>
              </a:tr>
              <a:tr h="464116">
                <a:tc>
                  <a:txBody>
                    <a:bodyPr/>
                    <a:lstStyle/>
                    <a:p>
                      <a:pPr algn="l"/>
                      <a:r>
                        <a:rPr lang="ru-RU" sz="1400" dirty="0" err="1" smtClean="0">
                          <a:latin typeface="Times New Roman" pitchFamily="18" charset="0"/>
                          <a:cs typeface="Times New Roman" pitchFamily="18" charset="0"/>
                        </a:rPr>
                        <a:t>Тетрааммоний</a:t>
                      </a:r>
                      <a:r>
                        <a:rPr lang="ru-RU" sz="1400" baseline="0" dirty="0" smtClean="0">
                          <a:latin typeface="Times New Roman" pitchFamily="18" charset="0"/>
                          <a:cs typeface="Times New Roman" pitchFamily="18" charset="0"/>
                        </a:rPr>
                        <a:t> </a:t>
                      </a:r>
                      <a:r>
                        <a:rPr lang="ru-RU" sz="1400" baseline="0" dirty="0" err="1" smtClean="0">
                          <a:latin typeface="Times New Roman" pitchFamily="18" charset="0"/>
                          <a:cs typeface="Times New Roman" pitchFamily="18" charset="0"/>
                        </a:rPr>
                        <a:t>пирофосфат</a:t>
                      </a:r>
                      <a:endParaRPr lang="ru-RU" sz="1400" dirty="0">
                        <a:latin typeface="Times New Roman" pitchFamily="18" charset="0"/>
                        <a:cs typeface="Times New Roman"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(NH</a:t>
                      </a:r>
                      <a:r>
                        <a:rPr lang="en-US" sz="1050" dirty="0" smtClean="0">
                          <a:latin typeface="Times New Roman" pitchFamily="18" charset="0"/>
                          <a:cs typeface="Times New Roman" pitchFamily="18" charset="0"/>
                        </a:rPr>
                        <a:t>4</a:t>
                      </a:r>
                      <a:r>
                        <a:rPr lang="en-US" sz="1400" dirty="0" smtClean="0">
                          <a:latin typeface="Times New Roman" pitchFamily="18" charset="0"/>
                          <a:cs typeface="Times New Roman" pitchFamily="18" charset="0"/>
                        </a:rPr>
                        <a:t>)</a:t>
                      </a:r>
                      <a:r>
                        <a:rPr lang="en-US" sz="1050" dirty="0" smtClean="0">
                          <a:latin typeface="Times New Roman" pitchFamily="18" charset="0"/>
                          <a:cs typeface="Times New Roman" pitchFamily="18" charset="0"/>
                        </a:rPr>
                        <a:t>3</a:t>
                      </a:r>
                      <a:r>
                        <a:rPr lang="en-US" sz="1400" dirty="0" smtClean="0">
                          <a:latin typeface="Times New Roman" pitchFamily="18" charset="0"/>
                          <a:cs typeface="Times New Roman" pitchFamily="18" charset="0"/>
                        </a:rPr>
                        <a:t>HP</a:t>
                      </a:r>
                      <a:r>
                        <a:rPr lang="en-US" sz="105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O</a:t>
                      </a:r>
                      <a:r>
                        <a:rPr lang="en-US" sz="1050" dirty="0" smtClean="0">
                          <a:latin typeface="Times New Roman" pitchFamily="18" charset="0"/>
                          <a:cs typeface="Times New Roman" pitchFamily="18" charset="0"/>
                        </a:rPr>
                        <a:t>7</a:t>
                      </a:r>
                      <a:endParaRPr lang="ru-RU" sz="1050" dirty="0" smtClean="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18,3</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62,0</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0,30</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80,3</a:t>
                      </a:r>
                      <a:endParaRPr lang="ru-RU" sz="1400" dirty="0">
                        <a:latin typeface="Times New Roman" pitchFamily="18" charset="0"/>
                        <a:cs typeface="Times New Roman" pitchFamily="18" charset="0"/>
                      </a:endParaRPr>
                    </a:p>
                  </a:txBody>
                  <a:tcPr anchor="ctr">
                    <a:solidFill>
                      <a:schemeClr val="bg1"/>
                    </a:solidFill>
                  </a:tcPr>
                </a:tc>
              </a:tr>
              <a:tr h="464116">
                <a:tc>
                  <a:txBody>
                    <a:bodyPr/>
                    <a:lstStyle/>
                    <a:p>
                      <a:pPr algn="l"/>
                      <a:r>
                        <a:rPr lang="ru-RU" sz="1400" dirty="0" err="1" smtClean="0">
                          <a:latin typeface="Times New Roman" pitchFamily="18" charset="0"/>
                          <a:cs typeface="Times New Roman" pitchFamily="18" charset="0"/>
                        </a:rPr>
                        <a:t>Триаммоний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пирофосфат</a:t>
                      </a:r>
                      <a:endParaRPr lang="ru-RU" sz="1400" dirty="0">
                        <a:latin typeface="Times New Roman" pitchFamily="18" charset="0"/>
                        <a:cs typeface="Times New Roman"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(NH</a:t>
                      </a:r>
                      <a:r>
                        <a:rPr lang="en-US" sz="1050" dirty="0" smtClean="0">
                          <a:latin typeface="Times New Roman" pitchFamily="18" charset="0"/>
                          <a:cs typeface="Times New Roman" pitchFamily="18" charset="0"/>
                        </a:rPr>
                        <a:t>4</a:t>
                      </a:r>
                      <a:r>
                        <a:rPr lang="en-US" sz="1400" dirty="0" smtClean="0">
                          <a:latin typeface="Times New Roman" pitchFamily="18" charset="0"/>
                          <a:cs typeface="Times New Roman" pitchFamily="18" charset="0"/>
                        </a:rPr>
                        <a:t>)</a:t>
                      </a:r>
                      <a:r>
                        <a:rPr lang="en-US" sz="1050" dirty="0" smtClean="0">
                          <a:latin typeface="Times New Roman" pitchFamily="18" charset="0"/>
                          <a:cs typeface="Times New Roman" pitchFamily="18" charset="0"/>
                        </a:rPr>
                        <a:t>4</a:t>
                      </a:r>
                      <a:r>
                        <a:rPr lang="en-US" sz="1400" dirty="0" smtClean="0">
                          <a:latin typeface="Times New Roman" pitchFamily="18" charset="0"/>
                          <a:cs typeface="Times New Roman" pitchFamily="18" charset="0"/>
                        </a:rPr>
                        <a:t>P</a:t>
                      </a:r>
                      <a:r>
                        <a:rPr lang="en-US" sz="105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O</a:t>
                      </a:r>
                      <a:r>
                        <a:rPr lang="en-US" sz="1050" dirty="0" smtClean="0">
                          <a:latin typeface="Times New Roman" pitchFamily="18" charset="0"/>
                          <a:cs typeface="Times New Roman" pitchFamily="18" charset="0"/>
                        </a:rPr>
                        <a:t>7</a:t>
                      </a:r>
                      <a:endParaRPr lang="ru-RU" sz="1050" dirty="0" smtClean="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22,7</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57,7</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0,39</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80,4</a:t>
                      </a:r>
                      <a:endParaRPr lang="ru-RU" sz="1400" dirty="0">
                        <a:latin typeface="Times New Roman" pitchFamily="18" charset="0"/>
                        <a:cs typeface="Times New Roman" pitchFamily="18" charset="0"/>
                      </a:endParaRPr>
                    </a:p>
                  </a:txBody>
                  <a:tcPr anchor="ctr">
                    <a:solidFill>
                      <a:schemeClr val="bg1"/>
                    </a:solidFill>
                  </a:tcPr>
                </a:tc>
              </a:tr>
              <a:tr h="464116">
                <a:tc>
                  <a:txBody>
                    <a:bodyPr/>
                    <a:lstStyle/>
                    <a:p>
                      <a:pPr algn="l"/>
                      <a:r>
                        <a:rPr lang="ru-RU" sz="1400" dirty="0" err="1" smtClean="0">
                          <a:latin typeface="Times New Roman" pitchFamily="18" charset="0"/>
                          <a:cs typeface="Times New Roman" pitchFamily="18" charset="0"/>
                        </a:rPr>
                        <a:t>Пентааммоний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триполифосфат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дигидрат</a:t>
                      </a:r>
                      <a:endParaRPr lang="ru-RU" sz="1400" dirty="0">
                        <a:latin typeface="Times New Roman" pitchFamily="18" charset="0"/>
                        <a:cs typeface="Times New Roman"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(NH</a:t>
                      </a:r>
                      <a:r>
                        <a:rPr lang="en-US" sz="1050" dirty="0" smtClean="0">
                          <a:latin typeface="Times New Roman" pitchFamily="18" charset="0"/>
                          <a:cs typeface="Times New Roman" pitchFamily="18" charset="0"/>
                        </a:rPr>
                        <a:t>4</a:t>
                      </a:r>
                      <a:r>
                        <a:rPr lang="en-US" sz="1400" dirty="0" smtClean="0">
                          <a:latin typeface="Times New Roman" pitchFamily="18" charset="0"/>
                          <a:cs typeface="Times New Roman" pitchFamily="18" charset="0"/>
                        </a:rPr>
                        <a:t>)</a:t>
                      </a:r>
                      <a:r>
                        <a:rPr lang="en-US" sz="1050" dirty="0" smtClean="0">
                          <a:latin typeface="Times New Roman" pitchFamily="18" charset="0"/>
                          <a:cs typeface="Times New Roman" pitchFamily="18" charset="0"/>
                        </a:rPr>
                        <a:t>5</a:t>
                      </a:r>
                      <a:r>
                        <a:rPr lang="en-US" sz="1400" dirty="0" smtClean="0">
                          <a:latin typeface="Times New Roman" pitchFamily="18" charset="0"/>
                          <a:cs typeface="Times New Roman" pitchFamily="18" charset="0"/>
                        </a:rPr>
                        <a:t>P</a:t>
                      </a:r>
                      <a:r>
                        <a:rPr lang="en-US" sz="1050" dirty="0" smtClean="0">
                          <a:latin typeface="Times New Roman" pitchFamily="18" charset="0"/>
                          <a:cs typeface="Times New Roman" pitchFamily="18" charset="0"/>
                        </a:rPr>
                        <a:t>3</a:t>
                      </a:r>
                      <a:r>
                        <a:rPr lang="en-US" sz="1400" dirty="0" smtClean="0">
                          <a:latin typeface="Times New Roman" pitchFamily="18" charset="0"/>
                          <a:cs typeface="Times New Roman" pitchFamily="18" charset="0"/>
                        </a:rPr>
                        <a:t>O</a:t>
                      </a:r>
                      <a:r>
                        <a:rPr lang="en-US" sz="1050" dirty="0" smtClean="0">
                          <a:latin typeface="Times New Roman" pitchFamily="18" charset="0"/>
                          <a:cs typeface="Times New Roman" pitchFamily="18" charset="0"/>
                        </a:rPr>
                        <a:t>10* </a:t>
                      </a:r>
                      <a:r>
                        <a:rPr lang="en-US" sz="1400" dirty="0" smtClean="0">
                          <a:latin typeface="Times New Roman" pitchFamily="18" charset="0"/>
                          <a:cs typeface="Times New Roman" pitchFamily="18" charset="0"/>
                        </a:rPr>
                        <a:t>2H</a:t>
                      </a:r>
                      <a:r>
                        <a:rPr lang="en-US" sz="105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O</a:t>
                      </a:r>
                      <a:endParaRPr lang="ru-RU" sz="1400" dirty="0" smtClean="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18,4</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56,2</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0,33</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74,6</a:t>
                      </a:r>
                      <a:endParaRPr lang="ru-RU" sz="1400" dirty="0">
                        <a:latin typeface="Times New Roman" pitchFamily="18" charset="0"/>
                        <a:cs typeface="Times New Roman" pitchFamily="18" charset="0"/>
                      </a:endParaRPr>
                    </a:p>
                  </a:txBody>
                  <a:tcPr anchor="ctr">
                    <a:solidFill>
                      <a:schemeClr val="bg1"/>
                    </a:solidFill>
                  </a:tcPr>
                </a:tc>
              </a:tr>
              <a:tr h="464116">
                <a:tc>
                  <a:txBody>
                    <a:bodyPr/>
                    <a:lstStyle/>
                    <a:p>
                      <a:pPr algn="l"/>
                      <a:r>
                        <a:rPr lang="ru-RU" sz="1400" dirty="0" err="1" smtClean="0">
                          <a:latin typeface="Times New Roman" pitchFamily="18" charset="0"/>
                          <a:cs typeface="Times New Roman" pitchFamily="18" charset="0"/>
                        </a:rPr>
                        <a:t>Гексааммоний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тетраполифосфат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гексагидрат</a:t>
                      </a:r>
                      <a:endParaRPr lang="ru-RU" sz="1400" dirty="0">
                        <a:latin typeface="Times New Roman" pitchFamily="18" charset="0"/>
                        <a:cs typeface="Times New Roman"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(NH</a:t>
                      </a:r>
                      <a:r>
                        <a:rPr lang="en-US" sz="1050" dirty="0" smtClean="0">
                          <a:latin typeface="Times New Roman" pitchFamily="18" charset="0"/>
                          <a:cs typeface="Times New Roman" pitchFamily="18" charset="0"/>
                        </a:rPr>
                        <a:t>4</a:t>
                      </a:r>
                      <a:r>
                        <a:rPr lang="en-US" sz="1400" dirty="0" smtClean="0">
                          <a:latin typeface="Times New Roman" pitchFamily="18" charset="0"/>
                          <a:cs typeface="Times New Roman" pitchFamily="18" charset="0"/>
                        </a:rPr>
                        <a:t>)</a:t>
                      </a:r>
                      <a:r>
                        <a:rPr lang="en-US" sz="1050" dirty="0" smtClean="0">
                          <a:latin typeface="Times New Roman" pitchFamily="18" charset="0"/>
                          <a:cs typeface="Times New Roman" pitchFamily="18" charset="0"/>
                        </a:rPr>
                        <a:t>6</a:t>
                      </a:r>
                      <a:r>
                        <a:rPr lang="en-US" sz="1400" dirty="0" smtClean="0">
                          <a:latin typeface="Times New Roman" pitchFamily="18" charset="0"/>
                          <a:cs typeface="Times New Roman" pitchFamily="18" charset="0"/>
                        </a:rPr>
                        <a:t>P</a:t>
                      </a:r>
                      <a:r>
                        <a:rPr lang="en-US" sz="1050" dirty="0" smtClean="0">
                          <a:latin typeface="Times New Roman" pitchFamily="18" charset="0"/>
                          <a:cs typeface="Times New Roman" pitchFamily="18" charset="0"/>
                        </a:rPr>
                        <a:t>4</a:t>
                      </a:r>
                      <a:r>
                        <a:rPr lang="en-US" sz="1400" dirty="0" smtClean="0">
                          <a:latin typeface="Times New Roman" pitchFamily="18" charset="0"/>
                          <a:cs typeface="Times New Roman" pitchFamily="18" charset="0"/>
                        </a:rPr>
                        <a:t>O</a:t>
                      </a:r>
                      <a:r>
                        <a:rPr lang="en-US" sz="1050" dirty="0" smtClean="0">
                          <a:latin typeface="Times New Roman" pitchFamily="18" charset="0"/>
                          <a:cs typeface="Times New Roman" pitchFamily="18" charset="0"/>
                        </a:rPr>
                        <a:t>13* </a:t>
                      </a:r>
                      <a:r>
                        <a:rPr lang="en-US" sz="1400" dirty="0" smtClean="0">
                          <a:latin typeface="Times New Roman" pitchFamily="18" charset="0"/>
                          <a:cs typeface="Times New Roman" pitchFamily="18" charset="0"/>
                        </a:rPr>
                        <a:t>6H</a:t>
                      </a:r>
                      <a:r>
                        <a:rPr lang="en-US" sz="105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O</a:t>
                      </a:r>
                      <a:endParaRPr lang="ru-RU" sz="1400" dirty="0" smtClean="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15,4</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26,1</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0,59</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41,5</a:t>
                      </a:r>
                      <a:endParaRPr lang="ru-RU" sz="1400" dirty="0">
                        <a:latin typeface="Times New Roman" pitchFamily="18" charset="0"/>
                        <a:cs typeface="Times New Roman" pitchFamily="18" charset="0"/>
                      </a:endParaRPr>
                    </a:p>
                  </a:txBody>
                  <a:tcPr anchor="ctr">
                    <a:solidFill>
                      <a:schemeClr val="bg1"/>
                    </a:solidFill>
                  </a:tcPr>
                </a:tc>
              </a:tr>
            </a:tbl>
          </a:graphicData>
        </a:graphic>
      </p:graphicFrame>
      <p:pic>
        <p:nvPicPr>
          <p:cNvPr id="5" name="Рисунок 4" descr="полифосфат аммония.jpg"/>
          <p:cNvPicPr>
            <a:picLocks noChangeAspect="1"/>
          </p:cNvPicPr>
          <p:nvPr/>
        </p:nvPicPr>
        <p:blipFill>
          <a:blip r:embed="rId2" cstate="print"/>
          <a:srcRect l="8219" t="6926" r="8217"/>
          <a:stretch>
            <a:fillRect/>
          </a:stretch>
        </p:blipFill>
        <p:spPr>
          <a:xfrm>
            <a:off x="500034" y="4857760"/>
            <a:ext cx="2143140" cy="1790289"/>
          </a:xfrm>
          <a:prstGeom prst="ellipse">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20" y="281392"/>
            <a:ext cx="8677151" cy="4465558"/>
          </a:xfrm>
          <a:prstGeom prst="roundRect">
            <a:avLst>
              <a:gd name="adj" fmla="val 6408"/>
            </a:avLst>
          </a:prstGeom>
          <a:ln>
            <a:solidFill>
              <a:srgbClr val="00B48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wrap="square" anchor="ctr">
            <a:spAutoFit/>
          </a:bodyPr>
          <a:lstStyle/>
          <a:p>
            <a:pPr indent="355600" algn="ctr">
              <a:tabLst>
                <a:tab pos="8612188" algn="l"/>
              </a:tabLst>
              <a:defRPr/>
            </a:pPr>
            <a:r>
              <a:rPr lang="ru-RU" sz="2000" b="1" dirty="0">
                <a:latin typeface="Times New Roman" pitchFamily="18" charset="0"/>
                <a:cs typeface="Times New Roman" pitchFamily="18" charset="0"/>
              </a:rPr>
              <a:t>Нитрофос и нитрофоска </a:t>
            </a:r>
          </a:p>
          <a:p>
            <a:pPr indent="355600" algn="just">
              <a:tabLst>
                <a:tab pos="8612188" algn="l"/>
              </a:tabLst>
              <a:defRPr/>
            </a:pPr>
            <a:r>
              <a:rPr lang="ru-RU" sz="1600" dirty="0">
                <a:latin typeface="Times New Roman" pitchFamily="18" charset="0"/>
                <a:cs typeface="Times New Roman" pitchFamily="18" charset="0"/>
              </a:rPr>
              <a:t>Нитрофоски получают разложением фосфатного сырья (апатит или фосфорит) смесями азотной и серной или азотной фосфорной кислот с последующей неполной нейтрализацией аммиаком. </a:t>
            </a:r>
          </a:p>
          <a:p>
            <a:pPr indent="355600" algn="just">
              <a:tabLst>
                <a:tab pos="8612188" algn="l"/>
              </a:tabLst>
              <a:defRPr/>
            </a:pPr>
            <a:r>
              <a:rPr lang="ru-RU" sz="1600" dirty="0">
                <a:latin typeface="Times New Roman" pitchFamily="18" charset="0"/>
                <a:cs typeface="Times New Roman" pitchFamily="18" charset="0"/>
              </a:rPr>
              <a:t>Хлористый калий не вводится, то получают азотно-фосфорное удобрение - нитрофос. В зависимости от обработки различают: сульфатную нитрофоску </a:t>
            </a:r>
            <a:r>
              <a:rPr lang="ru-RU" sz="1600" b="1" dirty="0">
                <a:latin typeface="Times New Roman" pitchFamily="18" charset="0"/>
                <a:cs typeface="Times New Roman" pitchFamily="18" charset="0"/>
              </a:rPr>
              <a:t>(+(</a:t>
            </a:r>
            <a:r>
              <a:rPr lang="en-US" sz="1600" b="1" dirty="0">
                <a:latin typeface="Times New Roman" pitchFamily="18" charset="0"/>
                <a:cs typeface="Times New Roman" pitchFamily="18" charset="0"/>
              </a:rPr>
              <a:t>NH</a:t>
            </a:r>
            <a:r>
              <a:rPr lang="ru-RU" sz="1200" b="1" dirty="0">
                <a:latin typeface="Times New Roman" pitchFamily="18" charset="0"/>
                <a:cs typeface="Times New Roman" pitchFamily="18" charset="0"/>
              </a:rPr>
              <a:t>4</a:t>
            </a:r>
            <a:r>
              <a:rPr lang="ru-RU" sz="1600" b="1" dirty="0">
                <a:latin typeface="Times New Roman" pitchFamily="18" charset="0"/>
                <a:cs typeface="Times New Roman" pitchFamily="18" charset="0"/>
              </a:rPr>
              <a:t>)</a:t>
            </a:r>
            <a:r>
              <a:rPr lang="ru-RU" sz="1200" b="1" dirty="0">
                <a:latin typeface="Times New Roman" pitchFamily="18" charset="0"/>
                <a:cs typeface="Times New Roman" pitchFamily="18" charset="0"/>
              </a:rPr>
              <a:t>2</a:t>
            </a:r>
            <a:r>
              <a:rPr lang="en-US" sz="1600" b="1" dirty="0">
                <a:latin typeface="Times New Roman" pitchFamily="18" charset="0"/>
                <a:cs typeface="Times New Roman" pitchFamily="18" charset="0"/>
              </a:rPr>
              <a:t>S</a:t>
            </a:r>
            <a:r>
              <a:rPr lang="ru-RU" sz="1600" b="1" dirty="0">
                <a:latin typeface="Times New Roman" pitchFamily="18" charset="0"/>
                <a:cs typeface="Times New Roman" pitchFamily="18" charset="0"/>
              </a:rPr>
              <a:t>О</a:t>
            </a:r>
            <a:r>
              <a:rPr lang="ru-RU" sz="1200" b="1" dirty="0">
                <a:latin typeface="Times New Roman" pitchFamily="18" charset="0"/>
                <a:cs typeface="Times New Roman" pitchFamily="18" charset="0"/>
              </a:rPr>
              <a:t>4</a:t>
            </a: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сернокислую </a:t>
            </a:r>
            <a:r>
              <a:rPr lang="ru-RU" sz="1600" b="1" dirty="0">
                <a:latin typeface="Times New Roman" pitchFamily="18" charset="0"/>
                <a:cs typeface="Times New Roman" pitchFamily="18" charset="0"/>
              </a:rPr>
              <a:t>(</a:t>
            </a:r>
            <a:r>
              <a:rPr lang="en-US" sz="1600" b="1" dirty="0">
                <a:latin typeface="Times New Roman" pitchFamily="18" charset="0"/>
                <a:cs typeface="Times New Roman" pitchFamily="18" charset="0"/>
              </a:rPr>
              <a:t>NH</a:t>
            </a:r>
            <a:r>
              <a:rPr lang="ru-RU" sz="1200" b="1" dirty="0">
                <a:latin typeface="Times New Roman" pitchFamily="18" charset="0"/>
                <a:cs typeface="Times New Roman" pitchFamily="18" charset="0"/>
              </a:rPr>
              <a:t>3</a:t>
            </a:r>
            <a:r>
              <a:rPr lang="ru-RU" sz="1600" b="1" dirty="0">
                <a:latin typeface="Times New Roman" pitchFamily="18" charset="0"/>
                <a:cs typeface="Times New Roman" pitchFamily="18" charset="0"/>
              </a:rPr>
              <a:t> + </a:t>
            </a:r>
            <a:r>
              <a:rPr lang="en-US" sz="1600" b="1" dirty="0">
                <a:latin typeface="Times New Roman" pitchFamily="18" charset="0"/>
                <a:cs typeface="Times New Roman" pitchFamily="18" charset="0"/>
              </a:rPr>
              <a:t>H</a:t>
            </a:r>
            <a:r>
              <a:rPr lang="ru-RU" sz="1200" b="1" dirty="0">
                <a:latin typeface="Times New Roman" pitchFamily="18" charset="0"/>
                <a:cs typeface="Times New Roman" pitchFamily="18" charset="0"/>
              </a:rPr>
              <a:t>2</a:t>
            </a:r>
            <a:r>
              <a:rPr lang="en-US" sz="1600" b="1" dirty="0">
                <a:latin typeface="Times New Roman" pitchFamily="18" charset="0"/>
                <a:cs typeface="Times New Roman" pitchFamily="18" charset="0"/>
              </a:rPr>
              <a:t>S</a:t>
            </a:r>
            <a:r>
              <a:rPr lang="ru-RU" sz="1600" b="1" dirty="0">
                <a:latin typeface="Times New Roman" pitchFamily="18" charset="0"/>
                <a:cs typeface="Times New Roman" pitchFamily="18" charset="0"/>
              </a:rPr>
              <a:t>О</a:t>
            </a:r>
            <a:r>
              <a:rPr lang="ru-RU" sz="1200" b="1" dirty="0">
                <a:latin typeface="Times New Roman" pitchFamily="18" charset="0"/>
                <a:cs typeface="Times New Roman" pitchFamily="18" charset="0"/>
              </a:rPr>
              <a:t>4</a:t>
            </a: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и фосфорную нитрофоску    </a:t>
            </a:r>
            <a:r>
              <a:rPr lang="ru-RU" sz="1600" b="1" dirty="0">
                <a:latin typeface="Times New Roman" pitchFamily="18" charset="0"/>
                <a:cs typeface="Times New Roman" pitchFamily="18" charset="0"/>
              </a:rPr>
              <a:t>(</a:t>
            </a:r>
            <a:r>
              <a:rPr lang="en-US" sz="1600" b="1" dirty="0">
                <a:latin typeface="Times New Roman" pitchFamily="18" charset="0"/>
                <a:cs typeface="Times New Roman" pitchFamily="18" charset="0"/>
              </a:rPr>
              <a:t>NH</a:t>
            </a:r>
            <a:r>
              <a:rPr lang="ru-RU" sz="1200" b="1" dirty="0">
                <a:latin typeface="Times New Roman" pitchFamily="18" charset="0"/>
                <a:cs typeface="Times New Roman" pitchFamily="18" charset="0"/>
              </a:rPr>
              <a:t>3</a:t>
            </a:r>
            <a:r>
              <a:rPr lang="ru-RU"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H</a:t>
            </a:r>
            <a:r>
              <a:rPr lang="ru-RU" sz="1200" b="1" dirty="0">
                <a:latin typeface="Times New Roman" pitchFamily="18" charset="0"/>
                <a:cs typeface="Times New Roman" pitchFamily="18" charset="0"/>
              </a:rPr>
              <a:t>3</a:t>
            </a:r>
            <a:r>
              <a:rPr lang="en-US" sz="1600" b="1" dirty="0">
                <a:latin typeface="Times New Roman" pitchFamily="18" charset="0"/>
                <a:cs typeface="Times New Roman" pitchFamily="18" charset="0"/>
              </a:rPr>
              <a:t>PO</a:t>
            </a:r>
            <a:r>
              <a:rPr lang="ru-RU" sz="1200" b="1" dirty="0">
                <a:latin typeface="Times New Roman" pitchFamily="18" charset="0"/>
                <a:cs typeface="Times New Roman" pitchFamily="18" charset="0"/>
              </a:rPr>
              <a:t>4</a:t>
            </a:r>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a:p>
            <a:pPr indent="355600" algn="just">
              <a:tabLst>
                <a:tab pos="8612188" algn="l"/>
              </a:tabLst>
              <a:defRPr/>
            </a:pPr>
            <a:r>
              <a:rPr lang="ru-RU" sz="1600" dirty="0">
                <a:latin typeface="Times New Roman" pitchFamily="18" charset="0"/>
                <a:cs typeface="Times New Roman" pitchFamily="18" charset="0"/>
              </a:rPr>
              <a:t>Однако, независимо от способа получения в каждой грануле находятся Са (</a:t>
            </a:r>
            <a:r>
              <a:rPr lang="ru-RU" sz="1600" dirty="0" smtClean="0">
                <a:latin typeface="Times New Roman" pitchFamily="18" charset="0"/>
                <a:cs typeface="Times New Roman" pitchFamily="18" charset="0"/>
              </a:rPr>
              <a:t>Н</a:t>
            </a:r>
            <a:r>
              <a:rPr lang="ru-RU" sz="12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Р0</a:t>
            </a:r>
            <a:r>
              <a:rPr lang="ru-RU" sz="1200" dirty="0" smtClean="0">
                <a:latin typeface="Times New Roman" pitchFamily="18" charset="0"/>
                <a:cs typeface="Times New Roman" pitchFamily="18" charset="0"/>
              </a:rPr>
              <a:t>4</a:t>
            </a:r>
            <a:r>
              <a:rPr lang="ru-RU" sz="1600" dirty="0" smtClean="0">
                <a:latin typeface="Times New Roman" pitchFamily="18" charset="0"/>
                <a:cs typeface="Times New Roman" pitchFamily="18" charset="0"/>
              </a:rPr>
              <a:t>)</a:t>
            </a:r>
            <a:r>
              <a:rPr lang="ru-RU" sz="12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*Н</a:t>
            </a:r>
            <a:r>
              <a:rPr lang="ru-RU" sz="12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О</a:t>
            </a:r>
            <a:r>
              <a:rPr lang="ru-RU" sz="1600" dirty="0">
                <a:latin typeface="Times New Roman" pitchFamily="18" charset="0"/>
                <a:cs typeface="Times New Roman" pitchFamily="18" charset="0"/>
              </a:rPr>
              <a:t>, СаНРО</a:t>
            </a:r>
            <a:r>
              <a:rPr lang="ru-RU" sz="1200" dirty="0">
                <a:latin typeface="Times New Roman" pitchFamily="18" charset="0"/>
                <a:cs typeface="Times New Roman" pitchFamily="18" charset="0"/>
              </a:rPr>
              <a:t>4</a:t>
            </a:r>
            <a:r>
              <a:rPr lang="ru-RU" sz="1600" dirty="0">
                <a:latin typeface="Times New Roman" pitchFamily="18" charset="0"/>
                <a:cs typeface="Times New Roman" pitchFamily="18" charset="0"/>
              </a:rPr>
              <a:t>*2Н</a:t>
            </a:r>
            <a:r>
              <a:rPr lang="ru-RU" sz="1200" dirty="0">
                <a:latin typeface="Times New Roman" pitchFamily="18" charset="0"/>
                <a:cs typeface="Times New Roman" pitchFamily="18" charset="0"/>
              </a:rPr>
              <a:t>2</a:t>
            </a:r>
            <a:r>
              <a:rPr lang="ru-RU" sz="1600" dirty="0">
                <a:latin typeface="Times New Roman" pitchFamily="18" charset="0"/>
                <a:cs typeface="Times New Roman" pitchFamily="18" charset="0"/>
              </a:rPr>
              <a:t>О, </a:t>
            </a:r>
            <a:r>
              <a:rPr lang="en-US" sz="1600" dirty="0">
                <a:latin typeface="Times New Roman" pitchFamily="18" charset="0"/>
                <a:cs typeface="Times New Roman" pitchFamily="18" charset="0"/>
              </a:rPr>
              <a:t>NH</a:t>
            </a:r>
            <a:r>
              <a:rPr lang="ru-RU" sz="1200" dirty="0">
                <a:latin typeface="Times New Roman" pitchFamily="18" charset="0"/>
                <a:cs typeface="Times New Roman" pitchFamily="18" charset="0"/>
              </a:rPr>
              <a:t>4</a:t>
            </a:r>
            <a:r>
              <a:rPr lang="en-US" sz="1600" dirty="0">
                <a:latin typeface="Times New Roman" pitchFamily="18" charset="0"/>
                <a:cs typeface="Times New Roman" pitchFamily="18" charset="0"/>
              </a:rPr>
              <a:t>CL</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NH</a:t>
            </a:r>
            <a:r>
              <a:rPr lang="ru-RU" sz="1200" dirty="0">
                <a:latin typeface="Times New Roman" pitchFamily="18" charset="0"/>
                <a:cs typeface="Times New Roman" pitchFamily="18" charset="0"/>
              </a:rPr>
              <a:t>4</a:t>
            </a:r>
            <a:r>
              <a:rPr lang="en-US" sz="1600" dirty="0">
                <a:latin typeface="Times New Roman" pitchFamily="18" charset="0"/>
                <a:cs typeface="Times New Roman" pitchFamily="18" charset="0"/>
              </a:rPr>
              <a:t>NO</a:t>
            </a:r>
            <a:r>
              <a:rPr lang="ru-RU" sz="1200" dirty="0">
                <a:latin typeface="Times New Roman" pitchFamily="18" charset="0"/>
                <a:cs typeface="Times New Roman" pitchFamily="18" charset="0"/>
              </a:rPr>
              <a:t>3</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KNO</a:t>
            </a:r>
            <a:r>
              <a:rPr lang="ru-RU" sz="1200" dirty="0">
                <a:latin typeface="Times New Roman" pitchFamily="18" charset="0"/>
                <a:cs typeface="Times New Roman" pitchFamily="18" charset="0"/>
              </a:rPr>
              <a:t>3</a:t>
            </a:r>
            <a:r>
              <a:rPr lang="ru-RU" sz="1600" dirty="0">
                <a:latin typeface="Times New Roman" pitchFamily="18" charset="0"/>
                <a:cs typeface="Times New Roman" pitchFamily="18" charset="0"/>
              </a:rPr>
              <a:t>, </a:t>
            </a:r>
            <a:r>
              <a:rPr lang="en-US" sz="1600" dirty="0">
                <a:latin typeface="Times New Roman" pitchFamily="18" charset="0"/>
                <a:cs typeface="Times New Roman" pitchFamily="18" charset="0"/>
              </a:rPr>
              <a:t>KCL</a:t>
            </a:r>
            <a:r>
              <a:rPr lang="ru-RU"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CaS</a:t>
            </a:r>
            <a:r>
              <a:rPr lang="ru-RU" sz="1600" dirty="0">
                <a:latin typeface="Times New Roman" pitchFamily="18" charset="0"/>
                <a:cs typeface="Times New Roman" pitchFamily="18" charset="0"/>
              </a:rPr>
              <a:t>О</a:t>
            </a:r>
            <a:r>
              <a:rPr lang="ru-RU" sz="1200" dirty="0">
                <a:latin typeface="Times New Roman" pitchFamily="18" charset="0"/>
                <a:cs typeface="Times New Roman" pitchFamily="18" charset="0"/>
              </a:rPr>
              <a:t>4</a:t>
            </a:r>
            <a:r>
              <a:rPr lang="ru-RU" sz="1600" dirty="0">
                <a:latin typeface="Times New Roman" pitchFamily="18" charset="0"/>
                <a:cs typeface="Times New Roman" pitchFamily="18" charset="0"/>
              </a:rPr>
              <a:t>.</a:t>
            </a:r>
          </a:p>
          <a:p>
            <a:pPr indent="355600" algn="just">
              <a:tabLst>
                <a:tab pos="8612188" algn="l"/>
              </a:tabLst>
              <a:defRPr/>
            </a:pPr>
            <a:r>
              <a:rPr lang="ru-RU" sz="1600" dirty="0">
                <a:latin typeface="Times New Roman" pitchFamily="18" charset="0"/>
                <a:cs typeface="Times New Roman" pitchFamily="18" charset="0"/>
              </a:rPr>
              <a:t>Размер гранул нитрофосок </a:t>
            </a:r>
            <a:r>
              <a:rPr lang="ru-RU" sz="1600" dirty="0" smtClean="0">
                <a:latin typeface="Times New Roman" pitchFamily="18" charset="0"/>
                <a:cs typeface="Times New Roman" pitchFamily="18" charset="0"/>
              </a:rPr>
              <a:t>1—4 мм</a:t>
            </a:r>
            <a:r>
              <a:rPr lang="ru-RU" sz="1600" dirty="0">
                <a:latin typeface="Times New Roman" pitchFamily="18" charset="0"/>
                <a:cs typeface="Times New Roman" pitchFamily="18" charset="0"/>
              </a:rPr>
              <a:t>; они достаточно прочные и при кондиционировании путем добавления небольших количеств минеральных масел и припудривания тальком или тонко размолотым известняком не слеживаются при перевозке и хранении. </a:t>
            </a:r>
          </a:p>
          <a:p>
            <a:pPr indent="355600" algn="just">
              <a:tabLst>
                <a:tab pos="8612188" algn="l"/>
              </a:tabLst>
              <a:defRPr/>
            </a:pPr>
            <a:r>
              <a:rPr lang="ru-RU" sz="1600" dirty="0">
                <a:latin typeface="Times New Roman" pitchFamily="18" charset="0"/>
                <a:cs typeface="Times New Roman" pitchFamily="18" charset="0"/>
              </a:rPr>
              <a:t>Нитрофоски вносят в качестве основного удобрения, припосевного в рядки, а также в подкормку. Их эффективность практически такая же, как и эквивалентных количеств смеси простых удобрений.</a:t>
            </a:r>
          </a:p>
          <a:p>
            <a:pPr indent="355600" algn="just">
              <a:tabLst>
                <a:tab pos="8612188" algn="l"/>
              </a:tabLst>
              <a:defRPr/>
            </a:pPr>
            <a:r>
              <a:rPr lang="ru-RU" sz="1600" dirty="0" smtClean="0">
                <a:latin typeface="Times New Roman" pitchFamily="18" charset="0"/>
                <a:cs typeface="Times New Roman" pitchFamily="18" charset="0"/>
              </a:rPr>
              <a:t>Действие </a:t>
            </a:r>
            <a:r>
              <a:rPr lang="ru-RU" sz="1600" dirty="0">
                <a:latin typeface="Times New Roman" pitchFamily="18" charset="0"/>
                <a:cs typeface="Times New Roman" pitchFamily="18" charset="0"/>
              </a:rPr>
              <a:t>нитрофосок, как правило, более эффективно в равных дозах </a:t>
            </a:r>
            <a:r>
              <a:rPr lang="en-US" sz="1600" dirty="0">
                <a:latin typeface="Times New Roman" pitchFamily="18" charset="0"/>
                <a:cs typeface="Times New Roman" pitchFamily="18" charset="0"/>
              </a:rPr>
              <a:t>NPK</a:t>
            </a:r>
            <a:r>
              <a:rPr lang="ru-RU" sz="1600" dirty="0">
                <a:latin typeface="Times New Roman" pitchFamily="18" charset="0"/>
                <a:cs typeface="Times New Roman" pitchFamily="18" charset="0"/>
              </a:rPr>
              <a:t> чем простых удобрений. </a:t>
            </a:r>
          </a:p>
        </p:txBody>
      </p:sp>
      <p:pic>
        <p:nvPicPr>
          <p:cNvPr id="3" name="Рисунок 2" descr="Nitroammofoska.jpg"/>
          <p:cNvPicPr>
            <a:picLocks noChangeAspect="1"/>
          </p:cNvPicPr>
          <p:nvPr/>
        </p:nvPicPr>
        <p:blipFill>
          <a:blip r:embed="rId2" cstate="print"/>
          <a:srcRect l="18404" r="7977"/>
          <a:stretch>
            <a:fillRect/>
          </a:stretch>
        </p:blipFill>
        <p:spPr>
          <a:xfrm>
            <a:off x="899592" y="4509120"/>
            <a:ext cx="2304256" cy="2348880"/>
          </a:xfrm>
          <a:prstGeom prst="ellipse">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1520" y="0"/>
            <a:ext cx="8640960" cy="4925556"/>
          </a:xfrm>
          <a:prstGeom prst="roundRect">
            <a:avLst>
              <a:gd name="adj" fmla="val 4755"/>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457200" algn="ctr">
              <a:defRPr/>
            </a:pPr>
            <a:r>
              <a:rPr lang="ru-RU" sz="2000" b="1" dirty="0" err="1" smtClean="0">
                <a:solidFill>
                  <a:schemeClr val="tx1"/>
                </a:solidFill>
                <a:latin typeface="Times New Roman" pitchFamily="18" charset="0"/>
                <a:cs typeface="Times New Roman" pitchFamily="18" charset="0"/>
              </a:rPr>
              <a:t>Нитроаммофос</a:t>
            </a:r>
            <a:r>
              <a:rPr lang="ru-RU" sz="2000" b="1" dirty="0" smtClean="0">
                <a:solidFill>
                  <a:schemeClr val="tx1"/>
                </a:solidFill>
                <a:latin typeface="Times New Roman" pitchFamily="18" charset="0"/>
                <a:cs typeface="Times New Roman" pitchFamily="18" charset="0"/>
              </a:rPr>
              <a:t> и нитроаммофоска. </a:t>
            </a:r>
          </a:p>
          <a:p>
            <a:pPr indent="457200" algn="just">
              <a:defRPr/>
            </a:pPr>
            <a:r>
              <a:rPr lang="ru-RU" sz="1600" b="1" dirty="0" smtClean="0">
                <a:solidFill>
                  <a:schemeClr val="tx1"/>
                </a:solidFill>
                <a:latin typeface="Times New Roman" pitchFamily="18" charset="0"/>
                <a:cs typeface="Times New Roman" pitchFamily="18" charset="0"/>
              </a:rPr>
              <a:t> </a:t>
            </a:r>
            <a:r>
              <a:rPr lang="en-US" sz="1600" b="1" dirty="0" smtClean="0">
                <a:solidFill>
                  <a:schemeClr val="tx1"/>
                </a:solidFill>
                <a:latin typeface="Times New Roman" pitchFamily="18" charset="0"/>
                <a:cs typeface="Times New Roman" pitchFamily="18" charset="0"/>
              </a:rPr>
              <a:t>NH</a:t>
            </a:r>
            <a:r>
              <a:rPr lang="ru-RU" sz="1200" b="1" dirty="0" smtClean="0">
                <a:solidFill>
                  <a:schemeClr val="tx1"/>
                </a:solidFill>
                <a:latin typeface="Times New Roman" pitchFamily="18" charset="0"/>
                <a:cs typeface="Times New Roman" pitchFamily="18" charset="0"/>
              </a:rPr>
              <a:t>4</a:t>
            </a:r>
            <a:r>
              <a:rPr lang="en-US" sz="1600" b="1" dirty="0" smtClean="0">
                <a:solidFill>
                  <a:schemeClr val="tx1"/>
                </a:solidFill>
                <a:latin typeface="Times New Roman" pitchFamily="18" charset="0"/>
                <a:cs typeface="Times New Roman" pitchFamily="18" charset="0"/>
              </a:rPr>
              <a:t>H</a:t>
            </a:r>
            <a:r>
              <a:rPr lang="ru-RU" sz="1200" b="1" dirty="0" smtClean="0">
                <a:solidFill>
                  <a:schemeClr val="tx1"/>
                </a:solidFill>
                <a:latin typeface="Times New Roman" pitchFamily="18" charset="0"/>
                <a:cs typeface="Times New Roman" pitchFamily="18" charset="0"/>
              </a:rPr>
              <a:t>2</a:t>
            </a:r>
            <a:r>
              <a:rPr lang="en-US" sz="1600" b="1" dirty="0" smtClean="0">
                <a:solidFill>
                  <a:schemeClr val="tx1"/>
                </a:solidFill>
                <a:latin typeface="Times New Roman" pitchFamily="18" charset="0"/>
                <a:cs typeface="Times New Roman" pitchFamily="18" charset="0"/>
              </a:rPr>
              <a:t>P</a:t>
            </a:r>
            <a:r>
              <a:rPr lang="ru-RU" sz="1600" b="1" dirty="0" smtClean="0">
                <a:solidFill>
                  <a:schemeClr val="tx1"/>
                </a:solidFill>
                <a:latin typeface="Times New Roman" pitchFamily="18" charset="0"/>
                <a:cs typeface="Times New Roman" pitchFamily="18" charset="0"/>
              </a:rPr>
              <a:t>О</a:t>
            </a:r>
            <a:r>
              <a:rPr lang="ru-RU" sz="1200" b="1" dirty="0" smtClean="0">
                <a:solidFill>
                  <a:schemeClr val="tx1"/>
                </a:solidFill>
                <a:latin typeface="Times New Roman" pitchFamily="18" charset="0"/>
                <a:cs typeface="Times New Roman" pitchFamily="18" charset="0"/>
              </a:rPr>
              <a:t>4</a:t>
            </a:r>
            <a:r>
              <a:rPr lang="ru-RU" sz="1600" b="1" dirty="0" smtClean="0">
                <a:solidFill>
                  <a:schemeClr val="tx1"/>
                </a:solidFill>
                <a:latin typeface="Times New Roman" pitchFamily="18" charset="0"/>
                <a:cs typeface="Times New Roman" pitchFamily="18" charset="0"/>
              </a:rPr>
              <a:t> + </a:t>
            </a:r>
            <a:r>
              <a:rPr lang="en-US" sz="1600" b="1" dirty="0" smtClean="0">
                <a:solidFill>
                  <a:schemeClr val="tx1"/>
                </a:solidFill>
                <a:latin typeface="Times New Roman" pitchFamily="18" charset="0"/>
                <a:cs typeface="Times New Roman" pitchFamily="18" charset="0"/>
              </a:rPr>
              <a:t>N</a:t>
            </a:r>
            <a:r>
              <a:rPr lang="ru-RU" sz="1600" b="1" dirty="0" smtClean="0">
                <a:solidFill>
                  <a:schemeClr val="tx1"/>
                </a:solidFill>
                <a:latin typeface="Times New Roman" pitchFamily="18" charset="0"/>
                <a:cs typeface="Times New Roman" pitchFamily="18" charset="0"/>
              </a:rPr>
              <a:t>Н</a:t>
            </a:r>
            <a:r>
              <a:rPr lang="ru-RU" sz="1200" b="1" dirty="0" smtClean="0">
                <a:solidFill>
                  <a:schemeClr val="tx1"/>
                </a:solidFill>
                <a:latin typeface="Times New Roman" pitchFamily="18" charset="0"/>
                <a:cs typeface="Times New Roman" pitchFamily="18" charset="0"/>
              </a:rPr>
              <a:t>4</a:t>
            </a:r>
            <a:r>
              <a:rPr lang="en-US" sz="1600" b="1" dirty="0" smtClean="0">
                <a:solidFill>
                  <a:schemeClr val="tx1"/>
                </a:solidFill>
                <a:latin typeface="Times New Roman" pitchFamily="18" charset="0"/>
                <a:cs typeface="Times New Roman" pitchFamily="18" charset="0"/>
              </a:rPr>
              <a:t>N</a:t>
            </a:r>
            <a:r>
              <a:rPr lang="ru-RU" sz="1600" b="1" dirty="0" smtClean="0">
                <a:solidFill>
                  <a:schemeClr val="tx1"/>
                </a:solidFill>
                <a:latin typeface="Times New Roman" pitchFamily="18" charset="0"/>
                <a:cs typeface="Times New Roman" pitchFamily="18" charset="0"/>
              </a:rPr>
              <a:t>О</a:t>
            </a:r>
            <a:r>
              <a:rPr lang="ru-RU" sz="1200" b="1" dirty="0" smtClean="0">
                <a:solidFill>
                  <a:schemeClr val="tx1"/>
                </a:solidFill>
                <a:latin typeface="Times New Roman" pitchFamily="18" charset="0"/>
                <a:cs typeface="Times New Roman" pitchFamily="18" charset="0"/>
              </a:rPr>
              <a:t>3</a:t>
            </a:r>
            <a:r>
              <a:rPr lang="ru-RU" sz="1600" b="1"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высококонцентрированные азотно-фосфорное и азотно-фосфорно-калийное удобрение. </a:t>
            </a:r>
          </a:p>
          <a:p>
            <a:pPr indent="457200" algn="just">
              <a:defRPr/>
            </a:pPr>
            <a:r>
              <a:rPr lang="ru-RU" sz="1600" dirty="0" smtClean="0">
                <a:solidFill>
                  <a:schemeClr val="tx1"/>
                </a:solidFill>
                <a:latin typeface="Times New Roman" pitchFamily="18" charset="0"/>
                <a:cs typeface="Times New Roman" pitchFamily="18" charset="0"/>
              </a:rPr>
              <a:t>Производят путём </a:t>
            </a:r>
            <a:r>
              <a:rPr lang="ru-RU" sz="1600" dirty="0" err="1" smtClean="0">
                <a:solidFill>
                  <a:schemeClr val="tx1"/>
                </a:solidFill>
                <a:latin typeface="Times New Roman" pitchFamily="18" charset="0"/>
                <a:cs typeface="Times New Roman" pitchFamily="18" charset="0"/>
              </a:rPr>
              <a:t>аммонизации</a:t>
            </a:r>
            <a:r>
              <a:rPr lang="ru-RU" sz="1600" dirty="0" smtClean="0">
                <a:solidFill>
                  <a:schemeClr val="tx1"/>
                </a:solidFill>
                <a:latin typeface="Times New Roman" pitchFamily="18" charset="0"/>
                <a:cs typeface="Times New Roman" pitchFamily="18" charset="0"/>
              </a:rPr>
              <a:t> смесей азотной и фосфорной кислот. Образуются аммиачная селитра и аммофос. При добавлении в раствор хлористого калия получают нитроаммофоску.</a:t>
            </a:r>
          </a:p>
          <a:p>
            <a:pPr indent="457200" algn="just">
              <a:defRPr/>
            </a:pPr>
            <a:r>
              <a:rPr lang="ru-RU" sz="1600" dirty="0" smtClean="0">
                <a:solidFill>
                  <a:schemeClr val="tx1"/>
                </a:solidFill>
                <a:latin typeface="Times New Roman" pitchFamily="18" charset="0"/>
                <a:cs typeface="Times New Roman" pitchFamily="18" charset="0"/>
              </a:rPr>
              <a:t>Содержание </a:t>
            </a:r>
            <a:r>
              <a:rPr lang="en-US" sz="1600" dirty="0" smtClean="0">
                <a:solidFill>
                  <a:schemeClr val="tx1"/>
                </a:solidFill>
                <a:latin typeface="Times New Roman" pitchFamily="18" charset="0"/>
                <a:cs typeface="Times New Roman" pitchFamily="18" charset="0"/>
              </a:rPr>
              <a:t>N</a:t>
            </a:r>
            <a:r>
              <a:rPr lang="ru-RU" sz="1600" dirty="0" smtClean="0">
                <a:solidFill>
                  <a:schemeClr val="tx1"/>
                </a:solidFill>
                <a:latin typeface="Times New Roman" pitchFamily="18" charset="0"/>
                <a:cs typeface="Times New Roman" pitchFamily="18" charset="0"/>
              </a:rPr>
              <a:t>, </a:t>
            </a:r>
            <a:r>
              <a:rPr lang="en-US" sz="1600" dirty="0" smtClean="0">
                <a:solidFill>
                  <a:schemeClr val="tx1"/>
                </a:solidFill>
                <a:latin typeface="Times New Roman" pitchFamily="18" charset="0"/>
                <a:cs typeface="Times New Roman" pitchFamily="18" charset="0"/>
              </a:rPr>
              <a:t>P</a:t>
            </a:r>
            <a:r>
              <a:rPr lang="ru-RU" sz="1200" dirty="0" smtClean="0">
                <a:solidFill>
                  <a:schemeClr val="tx1"/>
                </a:solidFill>
                <a:latin typeface="Times New Roman" pitchFamily="18" charset="0"/>
                <a:cs typeface="Times New Roman" pitchFamily="18" charset="0"/>
              </a:rPr>
              <a:t>2</a:t>
            </a:r>
            <a:r>
              <a:rPr lang="ru-RU" sz="1600" dirty="0" smtClean="0">
                <a:solidFill>
                  <a:schemeClr val="tx1"/>
                </a:solidFill>
                <a:latin typeface="Times New Roman" pitchFamily="18" charset="0"/>
                <a:cs typeface="Times New Roman" pitchFamily="18" charset="0"/>
              </a:rPr>
              <a:t>О</a:t>
            </a:r>
            <a:r>
              <a:rPr lang="ru-RU" sz="1200" dirty="0" smtClean="0">
                <a:solidFill>
                  <a:schemeClr val="tx1"/>
                </a:solidFill>
                <a:latin typeface="Times New Roman" pitchFamily="18" charset="0"/>
                <a:cs typeface="Times New Roman" pitchFamily="18" charset="0"/>
              </a:rPr>
              <a:t>5</a:t>
            </a:r>
            <a:r>
              <a:rPr lang="ru-RU" sz="1600" dirty="0" smtClean="0">
                <a:solidFill>
                  <a:schemeClr val="tx1"/>
                </a:solidFill>
                <a:latin typeface="Times New Roman" pitchFamily="18" charset="0"/>
                <a:cs typeface="Times New Roman" pitchFamily="18" charset="0"/>
              </a:rPr>
              <a:t> и К</a:t>
            </a:r>
            <a:r>
              <a:rPr lang="ru-RU" sz="1200" dirty="0" smtClean="0">
                <a:solidFill>
                  <a:schemeClr val="tx1"/>
                </a:solidFill>
                <a:latin typeface="Times New Roman" pitchFamily="18" charset="0"/>
                <a:cs typeface="Times New Roman" pitchFamily="18" charset="0"/>
              </a:rPr>
              <a:t>2</a:t>
            </a:r>
            <a:r>
              <a:rPr lang="ru-RU" sz="1600" dirty="0" smtClean="0">
                <a:solidFill>
                  <a:schemeClr val="tx1"/>
                </a:solidFill>
                <a:latin typeface="Times New Roman" pitchFamily="18" charset="0"/>
                <a:cs typeface="Times New Roman" pitchFamily="18" charset="0"/>
              </a:rPr>
              <a:t>О составляет более 50% д. </a:t>
            </a:r>
            <a:r>
              <a:rPr lang="ru-RU" sz="1600" dirty="0" err="1" smtClean="0">
                <a:solidFill>
                  <a:schemeClr val="tx1"/>
                </a:solidFill>
                <a:latin typeface="Times New Roman" pitchFamily="18" charset="0"/>
                <a:cs typeface="Times New Roman" pitchFamily="18" charset="0"/>
              </a:rPr>
              <a:t>в-ва</a:t>
            </a:r>
            <a:r>
              <a:rPr lang="ru-RU" sz="1600" dirty="0" smtClean="0">
                <a:solidFill>
                  <a:schemeClr val="tx1"/>
                </a:solidFill>
                <a:latin typeface="Times New Roman" pitchFamily="18" charset="0"/>
                <a:cs typeface="Times New Roman" pitchFamily="18" charset="0"/>
              </a:rPr>
              <a:t>. Это удобрение почти не содержит балласта. Является универсальной формой для применения на всех типах видах почв в качестве как </a:t>
            </a:r>
            <a:r>
              <a:rPr lang="ru-RU" sz="1600" dirty="0" err="1" smtClean="0">
                <a:solidFill>
                  <a:schemeClr val="tx1"/>
                </a:solidFill>
                <a:latin typeface="Times New Roman" pitchFamily="18" charset="0"/>
                <a:cs typeface="Times New Roman" pitchFamily="18" charset="0"/>
              </a:rPr>
              <a:t>припосевного</a:t>
            </a:r>
            <a:r>
              <a:rPr lang="ru-RU" sz="1600" dirty="0" smtClean="0">
                <a:solidFill>
                  <a:schemeClr val="tx1"/>
                </a:solidFill>
                <a:latin typeface="Times New Roman" pitchFamily="18" charset="0"/>
                <a:cs typeface="Times New Roman" pitchFamily="18" charset="0"/>
              </a:rPr>
              <a:t>, так и основного удобрения под зерновые культуры, сахарную свеклу, картофель.</a:t>
            </a:r>
          </a:p>
          <a:p>
            <a:pPr indent="457200" algn="just">
              <a:defRPr/>
            </a:pPr>
            <a:r>
              <a:rPr lang="ru-RU" sz="1600" dirty="0" smtClean="0">
                <a:solidFill>
                  <a:schemeClr val="tx1"/>
                </a:solidFill>
                <a:latin typeface="Times New Roman" pitchFamily="18" charset="0"/>
                <a:cs typeface="Times New Roman" pitchFamily="18" charset="0"/>
              </a:rPr>
              <a:t>Хорошо растворимо в воде, выпускается в виде крупных гранул неправильной формы розового цвета.</a:t>
            </a:r>
          </a:p>
          <a:p>
            <a:pPr indent="457200" algn="just">
              <a:defRPr/>
            </a:pPr>
            <a:r>
              <a:rPr lang="ru-RU" sz="1600" dirty="0" smtClean="0">
                <a:solidFill>
                  <a:schemeClr val="tx1"/>
                </a:solidFill>
                <a:latin typeface="Times New Roman" pitchFamily="18" charset="0"/>
                <a:cs typeface="Times New Roman" pitchFamily="18" charset="0"/>
              </a:rPr>
              <a:t>Опыты показали, что в степной зоне более высокие прибавки урожая (в сравнении со смесями удобрений и суперфосфатом) получены по </a:t>
            </a:r>
            <a:r>
              <a:rPr lang="ru-RU" sz="1600" dirty="0" err="1" smtClean="0">
                <a:solidFill>
                  <a:schemeClr val="tx1"/>
                </a:solidFill>
                <a:latin typeface="Times New Roman" pitchFamily="18" charset="0"/>
                <a:cs typeface="Times New Roman" pitchFamily="18" charset="0"/>
              </a:rPr>
              <a:t>Аф</a:t>
            </a:r>
            <a:r>
              <a:rPr lang="ru-RU" sz="1600" dirty="0" smtClean="0">
                <a:solidFill>
                  <a:schemeClr val="tx1"/>
                </a:solidFill>
                <a:latin typeface="Times New Roman" pitchFamily="18" charset="0"/>
                <a:cs typeface="Times New Roman" pitchFamily="18" charset="0"/>
              </a:rPr>
              <a:t>, НАФ и НФ в опытах с озимыми. </a:t>
            </a:r>
          </a:p>
          <a:p>
            <a:pPr indent="457200" algn="just">
              <a:defRPr/>
            </a:pPr>
            <a:r>
              <a:rPr lang="ru-RU" sz="1600" dirty="0" smtClean="0">
                <a:solidFill>
                  <a:schemeClr val="tx1"/>
                </a:solidFill>
                <a:latin typeface="Times New Roman" pitchFamily="18" charset="0"/>
                <a:cs typeface="Times New Roman" pitchFamily="18" charset="0"/>
              </a:rPr>
              <a:t>Дозы нитроаммофоски под зерновые и подсолнечник составляют по 10-20 кг/год в </a:t>
            </a:r>
            <a:r>
              <a:rPr lang="en-US" sz="1600" dirty="0" smtClean="0">
                <a:solidFill>
                  <a:schemeClr val="tx1"/>
                </a:solidFill>
                <a:latin typeface="Times New Roman" pitchFamily="18" charset="0"/>
                <a:cs typeface="Times New Roman" pitchFamily="18" charset="0"/>
              </a:rPr>
              <a:t>NPK</a:t>
            </a:r>
            <a:r>
              <a:rPr lang="ru-RU" sz="1600" dirty="0" smtClean="0">
                <a:solidFill>
                  <a:schemeClr val="tx1"/>
                </a:solidFill>
                <a:latin typeface="Times New Roman" pitchFamily="18" charset="0"/>
                <a:cs typeface="Times New Roman" pitchFamily="18" charset="0"/>
              </a:rPr>
              <a:t>, а под сахарную свеклу и картофель по 20-30 (</a:t>
            </a:r>
            <a:r>
              <a:rPr lang="en-US" sz="1600" dirty="0" smtClean="0">
                <a:solidFill>
                  <a:schemeClr val="tx1"/>
                </a:solidFill>
                <a:latin typeface="Times New Roman" pitchFamily="18" charset="0"/>
                <a:cs typeface="Times New Roman" pitchFamily="18" charset="0"/>
              </a:rPr>
              <a:t>NPK</a:t>
            </a:r>
            <a:r>
              <a:rPr lang="ru-RU" sz="1600" dirty="0" smtClean="0">
                <a:solidFill>
                  <a:schemeClr val="tx1"/>
                </a:solidFill>
                <a:latin typeface="Times New Roman" pitchFamily="18" charset="0"/>
                <a:cs typeface="Times New Roman" pitchFamily="18" charset="0"/>
              </a:rPr>
              <a:t>).</a:t>
            </a:r>
          </a:p>
          <a:p>
            <a:pPr indent="457200" algn="just">
              <a:defRPr/>
            </a:pPr>
            <a:r>
              <a:rPr lang="ru-RU" sz="1600" dirty="0" smtClean="0">
                <a:solidFill>
                  <a:schemeClr val="tx1"/>
                </a:solidFill>
                <a:latin typeface="Times New Roman" pitchFamily="18" charset="0"/>
                <a:cs typeface="Times New Roman" pitchFamily="18" charset="0"/>
              </a:rPr>
              <a:t> В степной зоне (чернозёмы обыкновенные, южные, карбонатные) эффективность сложных удобрений, как правило, ниже в сравнении с более увлажнёнными районами. Отмечаются несколько большие прибавки урожая зерновых по НАФИ в сравнении с НФК.</a:t>
            </a:r>
            <a:endParaRPr lang="ru-RU" sz="1600" dirty="0">
              <a:solidFill>
                <a:schemeClr val="tx1"/>
              </a:solidFill>
              <a:latin typeface="Times New Roman" pitchFamily="18" charset="0"/>
              <a:cs typeface="Times New Roman" pitchFamily="18" charset="0"/>
            </a:endParaRPr>
          </a:p>
        </p:txBody>
      </p:sp>
      <p:pic>
        <p:nvPicPr>
          <p:cNvPr id="4" name="Рисунок 3" descr="2.jpg"/>
          <p:cNvPicPr>
            <a:picLocks noChangeAspect="1"/>
          </p:cNvPicPr>
          <p:nvPr/>
        </p:nvPicPr>
        <p:blipFill>
          <a:blip r:embed="rId2"/>
          <a:stretch>
            <a:fillRect/>
          </a:stretch>
        </p:blipFill>
        <p:spPr>
          <a:xfrm>
            <a:off x="634497" y="4714884"/>
            <a:ext cx="2080116" cy="2143117"/>
          </a:xfrm>
          <a:prstGeom prst="ellipse">
            <a:avLst/>
          </a:prstGeom>
          <a:ln>
            <a:noFill/>
          </a:ln>
          <a:effectLst>
            <a:softEdge rad="112500"/>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9512" y="55578"/>
            <a:ext cx="8579514" cy="3166824"/>
          </a:xfrm>
          <a:prstGeom prst="roundRect">
            <a:avLst>
              <a:gd name="adj" fmla="val 10129"/>
            </a:avLst>
          </a:prstGeom>
          <a:solidFill>
            <a:schemeClr val="bg1"/>
          </a:solidFill>
          <a:ln>
            <a:solidFill>
              <a:srgbClr val="00B48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b="1" dirty="0">
                <a:latin typeface="Times New Roman" pitchFamily="18" charset="0"/>
                <a:cs typeface="Times New Roman" pitchFamily="18" charset="0"/>
              </a:rPr>
              <a:t>ЖКУ (Жидкое комплексное удобрение)</a:t>
            </a:r>
            <a:r>
              <a:rPr lang="ru-RU" dirty="0">
                <a:latin typeface="Times New Roman" pitchFamily="18" charset="0"/>
                <a:cs typeface="Times New Roman" pitchFamily="18" charset="0"/>
              </a:rPr>
              <a:t> </a:t>
            </a:r>
            <a:endParaRPr lang="ru-RU" dirty="0" smtClean="0"/>
          </a:p>
          <a:p>
            <a:pPr algn="just"/>
            <a:r>
              <a:rPr lang="ru-RU" dirty="0" smtClean="0">
                <a:latin typeface="Times New Roman" pitchFamily="18" charset="0"/>
                <a:cs typeface="Times New Roman" pitchFamily="18" charset="0"/>
              </a:rPr>
              <a:t>Представляют собой водные растворы или суспензии, содержащие соединения азота и фосфора или азота, фосфора и калия (полные ЖКУ), иногда с добавками микроудобрений, пестицидов и стимуляторов роста растений. </a:t>
            </a:r>
            <a:endParaRPr lang="ru-RU" dirty="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Принципиальная схема получения этих удобрений заключается в нейтрализации аммиаком фосфорной кислоты до </a:t>
            </a:r>
            <a:r>
              <a:rPr lang="en-US" dirty="0" smtClean="0">
                <a:latin typeface="Times New Roman" pitchFamily="18" charset="0"/>
                <a:cs typeface="Times New Roman" pitchFamily="18" charset="0"/>
              </a:rPr>
              <a:t>pH</a:t>
            </a:r>
            <a:r>
              <a:rPr lang="ru-RU" dirty="0" smtClean="0">
                <a:latin typeface="Times New Roman" pitchFamily="18" charset="0"/>
                <a:cs typeface="Times New Roman" pitchFamily="18" charset="0"/>
              </a:rPr>
              <a:t> 6,5. Существует два вида ЖКУ, производство которых различается формой используемого фосфора: </a:t>
            </a:r>
          </a:p>
          <a:p>
            <a:pPr marL="285750" indent="-285750" algn="just">
              <a:buFont typeface="Arial" pitchFamily="34" charset="0"/>
              <a:buChar char="•"/>
            </a:pPr>
            <a:r>
              <a:rPr lang="ru-RU" dirty="0" smtClean="0">
                <a:latin typeface="Times New Roman" pitchFamily="18" charset="0"/>
                <a:cs typeface="Times New Roman" pitchFamily="18" charset="0"/>
              </a:rPr>
              <a:t>Ортофосфорной кислоты</a:t>
            </a:r>
          </a:p>
          <a:p>
            <a:pPr marL="285750" indent="-285750" algn="just">
              <a:buFont typeface="Arial" pitchFamily="34" charset="0"/>
              <a:buChar char="•"/>
            </a:pPr>
            <a:r>
              <a:rPr lang="ru-RU" dirty="0" err="1" smtClean="0">
                <a:latin typeface="Times New Roman" pitchFamily="18" charset="0"/>
                <a:cs typeface="Times New Roman" pitchFamily="18" charset="0"/>
              </a:rPr>
              <a:t>Суперфосфорной</a:t>
            </a:r>
            <a:r>
              <a:rPr lang="ru-RU" dirty="0" smtClean="0">
                <a:latin typeface="Times New Roman" pitchFamily="18" charset="0"/>
                <a:cs typeface="Times New Roman" pitchFamily="18" charset="0"/>
              </a:rPr>
              <a:t> кислоты (смесь </a:t>
            </a:r>
            <a:r>
              <a:rPr lang="ru-RU" dirty="0" err="1" smtClean="0">
                <a:latin typeface="Times New Roman" pitchFamily="18" charset="0"/>
                <a:cs typeface="Times New Roman" pitchFamily="18" charset="0"/>
              </a:rPr>
              <a:t>орто</a:t>
            </a:r>
            <a:r>
              <a:rPr lang="ru-RU" dirty="0" smtClean="0">
                <a:latin typeface="Times New Roman" pitchFamily="18" charset="0"/>
                <a:cs typeface="Times New Roman" pitchFamily="18" charset="0"/>
              </a:rPr>
              <a:t>- и полифосфорной кислот с содержанием </a:t>
            </a:r>
            <a:r>
              <a:rPr lang="en-US" dirty="0" smtClean="0">
                <a:latin typeface="Times New Roman" pitchFamily="18" charset="0"/>
                <a:cs typeface="Times New Roman" pitchFamily="18" charset="0"/>
              </a:rPr>
              <a:t>P</a:t>
            </a:r>
            <a:r>
              <a:rPr lang="en-US" sz="12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a:t>
            </a:r>
            <a:r>
              <a:rPr lang="en-US" sz="1100" dirty="0" smtClean="0">
                <a:latin typeface="Times New Roman" pitchFamily="18" charset="0"/>
                <a:cs typeface="Times New Roman" pitchFamily="18" charset="0"/>
              </a:rPr>
              <a:t>5</a:t>
            </a:r>
            <a:r>
              <a:rPr lang="en-US" dirty="0" smtClean="0">
                <a:latin typeface="Times New Roman" pitchFamily="18" charset="0"/>
                <a:cs typeface="Times New Roman" pitchFamily="18" charset="0"/>
              </a:rPr>
              <a:t> 72-80</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TextBox 2"/>
          <p:cNvSpPr txBox="1"/>
          <p:nvPr/>
        </p:nvSpPr>
        <p:spPr>
          <a:xfrm>
            <a:off x="544833" y="3504069"/>
            <a:ext cx="7848872" cy="584775"/>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Соотношение основных элементов питания в жидких удобрениях, получаемых на основе ортофосфорной и </a:t>
            </a:r>
            <a:r>
              <a:rPr lang="ru-RU" sz="1600" b="1" dirty="0" err="1" smtClean="0">
                <a:latin typeface="Times New Roman" pitchFamily="18" charset="0"/>
                <a:cs typeface="Times New Roman" pitchFamily="18" charset="0"/>
              </a:rPr>
              <a:t>суперфосфорной</a:t>
            </a:r>
            <a:r>
              <a:rPr lang="ru-RU" sz="1600" b="1" dirty="0" smtClean="0">
                <a:latin typeface="Times New Roman" pitchFamily="18" charset="0"/>
                <a:cs typeface="Times New Roman" pitchFamily="18" charset="0"/>
              </a:rPr>
              <a:t> кислот</a:t>
            </a:r>
            <a:endParaRPr lang="ru-RU" sz="1600" b="1"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90484847"/>
              </p:ext>
            </p:extLst>
          </p:nvPr>
        </p:nvGraphicFramePr>
        <p:xfrm>
          <a:off x="695976" y="4293096"/>
          <a:ext cx="7908471" cy="2199640"/>
        </p:xfrm>
        <a:graphic>
          <a:graphicData uri="http://schemas.openxmlformats.org/drawingml/2006/table">
            <a:tbl>
              <a:tblPr firstRow="1" bandRow="1">
                <a:tableStyleId>{5940675A-B579-460E-94D1-54222C63F5DA}</a:tableStyleId>
              </a:tblPr>
              <a:tblGrid>
                <a:gridCol w="2636157"/>
                <a:gridCol w="2636157"/>
                <a:gridCol w="2636157"/>
              </a:tblGrid>
              <a:tr h="370840">
                <a:tc>
                  <a:txBody>
                    <a:bodyPr/>
                    <a:lstStyle/>
                    <a:p>
                      <a:pPr algn="ctr"/>
                      <a:r>
                        <a:rPr lang="en-US" sz="1400" b="1" dirty="0" smtClean="0">
                          <a:latin typeface="Times New Roman" pitchFamily="18" charset="0"/>
                          <a:cs typeface="Times New Roman" pitchFamily="18" charset="0"/>
                        </a:rPr>
                        <a:t>N</a:t>
                      </a:r>
                      <a:r>
                        <a:rPr lang="en-US" sz="1400" b="1" baseline="0" dirty="0" smtClean="0">
                          <a:latin typeface="Times New Roman" pitchFamily="18" charset="0"/>
                          <a:cs typeface="Times New Roman" pitchFamily="18" charset="0"/>
                        </a:rPr>
                        <a:t> </a:t>
                      </a:r>
                      <a:r>
                        <a:rPr lang="ru-RU" sz="1400" b="1" baseline="0" dirty="0" smtClean="0">
                          <a:latin typeface="Times New Roman" pitchFamily="18" charset="0"/>
                          <a:cs typeface="Times New Roman" pitchFamily="18" charset="0"/>
                        </a:rPr>
                        <a:t>: </a:t>
                      </a:r>
                      <a:r>
                        <a:rPr lang="en-US" sz="1400" b="1" baseline="0" dirty="0" smtClean="0">
                          <a:latin typeface="Times New Roman" pitchFamily="18" charset="0"/>
                          <a:cs typeface="Times New Roman" pitchFamily="18" charset="0"/>
                        </a:rPr>
                        <a:t>P</a:t>
                      </a:r>
                      <a:r>
                        <a:rPr lang="en-US" sz="1050" b="1" baseline="0" dirty="0" smtClean="0">
                          <a:latin typeface="Times New Roman" pitchFamily="18" charset="0"/>
                          <a:cs typeface="Times New Roman" pitchFamily="18" charset="0"/>
                        </a:rPr>
                        <a:t>2</a:t>
                      </a:r>
                      <a:r>
                        <a:rPr lang="en-US" sz="1400" b="1" baseline="0" dirty="0" smtClean="0">
                          <a:latin typeface="Times New Roman" pitchFamily="18" charset="0"/>
                          <a:cs typeface="Times New Roman" pitchFamily="18" charset="0"/>
                        </a:rPr>
                        <a:t>O</a:t>
                      </a:r>
                      <a:r>
                        <a:rPr lang="en-US" sz="1050" b="1" baseline="0" dirty="0" smtClean="0">
                          <a:latin typeface="Times New Roman" pitchFamily="18" charset="0"/>
                          <a:cs typeface="Times New Roman" pitchFamily="18" charset="0"/>
                        </a:rPr>
                        <a:t>5</a:t>
                      </a:r>
                      <a:r>
                        <a:rPr lang="en-US" sz="1400" b="1" baseline="0" dirty="0" smtClean="0">
                          <a:latin typeface="Times New Roman" pitchFamily="18" charset="0"/>
                          <a:cs typeface="Times New Roman" pitchFamily="18" charset="0"/>
                        </a:rPr>
                        <a:t> </a:t>
                      </a:r>
                      <a:r>
                        <a:rPr lang="ru-RU" sz="1400" b="1" baseline="0" dirty="0" smtClean="0">
                          <a:latin typeface="Times New Roman" pitchFamily="18" charset="0"/>
                          <a:cs typeface="Times New Roman" pitchFamily="18" charset="0"/>
                        </a:rPr>
                        <a:t>:</a:t>
                      </a:r>
                      <a:r>
                        <a:rPr lang="en-US" sz="1400" b="1" baseline="0" dirty="0" smtClean="0">
                          <a:latin typeface="Times New Roman" pitchFamily="18" charset="0"/>
                          <a:cs typeface="Times New Roman" pitchFamily="18" charset="0"/>
                        </a:rPr>
                        <a:t> K</a:t>
                      </a:r>
                      <a:r>
                        <a:rPr lang="en-US" sz="1000" b="1" baseline="0" dirty="0" smtClean="0">
                          <a:latin typeface="Times New Roman" pitchFamily="18" charset="0"/>
                          <a:cs typeface="Times New Roman" pitchFamily="18" charset="0"/>
                        </a:rPr>
                        <a:t>2</a:t>
                      </a:r>
                      <a:r>
                        <a:rPr lang="en-US" sz="1400" b="1" baseline="0" dirty="0" smtClean="0">
                          <a:latin typeface="Times New Roman" pitchFamily="18" charset="0"/>
                          <a:cs typeface="Times New Roman" pitchFamily="18" charset="0"/>
                        </a:rPr>
                        <a:t>O</a:t>
                      </a:r>
                      <a:endParaRPr lang="ru-RU" sz="1400" b="1" dirty="0">
                        <a:latin typeface="Times New Roman" pitchFamily="18" charset="0"/>
                        <a:cs typeface="Times New Roman" pitchFamily="18" charset="0"/>
                      </a:endParaRPr>
                    </a:p>
                  </a:txBody>
                  <a:tcPr>
                    <a:solidFill>
                      <a:schemeClr val="bg1"/>
                    </a:solidFill>
                  </a:tcPr>
                </a:tc>
                <a:tc>
                  <a:txBody>
                    <a:bodyPr/>
                    <a:lstStyle/>
                    <a:p>
                      <a:pPr algn="ctr"/>
                      <a:r>
                        <a:rPr lang="ru-RU" sz="1400" b="1" dirty="0" smtClean="0">
                          <a:latin typeface="Times New Roman" pitchFamily="18" charset="0"/>
                          <a:cs typeface="Times New Roman" pitchFamily="18" charset="0"/>
                        </a:rPr>
                        <a:t>Ортофосфорная</a:t>
                      </a:r>
                      <a:r>
                        <a:rPr lang="ru-RU" sz="1400" b="1" baseline="0" dirty="0" smtClean="0">
                          <a:latin typeface="Times New Roman" pitchFamily="18" charset="0"/>
                          <a:cs typeface="Times New Roman" pitchFamily="18" charset="0"/>
                        </a:rPr>
                        <a:t> кислота</a:t>
                      </a:r>
                      <a:endParaRPr lang="ru-RU" sz="1400" b="1" dirty="0">
                        <a:latin typeface="Times New Roman" pitchFamily="18" charset="0"/>
                        <a:cs typeface="Times New Roman" pitchFamily="18" charset="0"/>
                      </a:endParaRPr>
                    </a:p>
                  </a:txBody>
                  <a:tcPr>
                    <a:solidFill>
                      <a:schemeClr val="bg1"/>
                    </a:solidFill>
                  </a:tcPr>
                </a:tc>
                <a:tc>
                  <a:txBody>
                    <a:bodyPr/>
                    <a:lstStyle/>
                    <a:p>
                      <a:pPr algn="ctr"/>
                      <a:r>
                        <a:rPr lang="ru-RU" sz="1400" b="1" dirty="0" err="1" smtClean="0">
                          <a:latin typeface="Times New Roman" pitchFamily="18" charset="0"/>
                          <a:cs typeface="Times New Roman" pitchFamily="18" charset="0"/>
                        </a:rPr>
                        <a:t>Суперфосфорная</a:t>
                      </a:r>
                      <a:r>
                        <a:rPr lang="ru-RU" sz="1400" b="1" dirty="0" smtClean="0">
                          <a:latin typeface="Times New Roman" pitchFamily="18" charset="0"/>
                          <a:cs typeface="Times New Roman" pitchFamily="18" charset="0"/>
                        </a:rPr>
                        <a:t> кислота</a:t>
                      </a:r>
                      <a:endParaRPr lang="ru-RU" sz="1400" b="1" dirty="0">
                        <a:latin typeface="Times New Roman" pitchFamily="18" charset="0"/>
                        <a:cs typeface="Times New Roman" pitchFamily="18" charset="0"/>
                      </a:endParaRPr>
                    </a:p>
                  </a:txBody>
                  <a:tcPr>
                    <a:solidFill>
                      <a:schemeClr val="bg1"/>
                    </a:solidFill>
                  </a:tcPr>
                </a:tc>
              </a:tr>
              <a:tr h="277232">
                <a:tc>
                  <a:txBody>
                    <a:bodyPr/>
                    <a:lstStyle/>
                    <a:p>
                      <a:pPr algn="ctr"/>
                      <a:r>
                        <a:rPr lang="ru-RU" sz="1400" dirty="0" smtClean="0">
                          <a:latin typeface="Times New Roman" pitchFamily="18" charset="0"/>
                          <a:cs typeface="Times New Roman" pitchFamily="18" charset="0"/>
                        </a:rPr>
                        <a:t>4 : 1 : 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16-4-0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24-6-0</a:t>
                      </a:r>
                      <a:endParaRPr lang="ru-RU" sz="1400" dirty="0">
                        <a:latin typeface="Times New Roman" pitchFamily="18" charset="0"/>
                        <a:cs typeface="Times New Roman" pitchFamily="18" charset="0"/>
                      </a:endParaRPr>
                    </a:p>
                  </a:txBody>
                  <a:tcPr>
                    <a:solidFill>
                      <a:schemeClr val="bg1"/>
                    </a:solidFill>
                  </a:tcPr>
                </a:tc>
              </a:tr>
              <a:tr h="260464">
                <a:tc>
                  <a:txBody>
                    <a:bodyPr/>
                    <a:lstStyle/>
                    <a:p>
                      <a:pPr algn="ctr"/>
                      <a:r>
                        <a:rPr lang="ru-RU" sz="1400" dirty="0" smtClean="0">
                          <a:latin typeface="Times New Roman" pitchFamily="18" charset="0"/>
                          <a:cs typeface="Times New Roman" pitchFamily="18" charset="0"/>
                        </a:rPr>
                        <a:t>3 : 1 : 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18-6-0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24-8-0</a:t>
                      </a:r>
                      <a:endParaRPr lang="ru-RU" sz="1400" dirty="0">
                        <a:latin typeface="Times New Roman" pitchFamily="18" charset="0"/>
                        <a:cs typeface="Times New Roman" pitchFamily="18" charset="0"/>
                      </a:endParaRPr>
                    </a:p>
                  </a:txBody>
                  <a:tcPr>
                    <a:solidFill>
                      <a:schemeClr val="bg1"/>
                    </a:solidFill>
                  </a:tcPr>
                </a:tc>
              </a:tr>
              <a:tr h="243696">
                <a:tc>
                  <a:txBody>
                    <a:bodyPr/>
                    <a:lstStyle/>
                    <a:p>
                      <a:pPr algn="ctr"/>
                      <a:r>
                        <a:rPr lang="ru-RU" sz="1400" dirty="0" smtClean="0">
                          <a:latin typeface="Times New Roman" pitchFamily="18" charset="0"/>
                          <a:cs typeface="Times New Roman" pitchFamily="18" charset="0"/>
                        </a:rPr>
                        <a:t>2 : 1 :</a:t>
                      </a:r>
                      <a:r>
                        <a:rPr lang="ru-RU" sz="1400" baseline="0" dirty="0" smtClean="0">
                          <a:latin typeface="Times New Roman" pitchFamily="18" charset="0"/>
                          <a:cs typeface="Times New Roman" pitchFamily="18" charset="0"/>
                        </a:rPr>
                        <a:t> 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16-8-0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22-11-0</a:t>
                      </a:r>
                      <a:endParaRPr lang="ru-RU" sz="1400" dirty="0">
                        <a:latin typeface="Times New Roman" pitchFamily="18" charset="0"/>
                        <a:cs typeface="Times New Roman" pitchFamily="18" charset="0"/>
                      </a:endParaRPr>
                    </a:p>
                  </a:txBody>
                  <a:tcPr>
                    <a:solidFill>
                      <a:schemeClr val="bg1"/>
                    </a:solidFill>
                  </a:tcPr>
                </a:tc>
              </a:tr>
              <a:tr h="226928">
                <a:tc>
                  <a:txBody>
                    <a:bodyPr/>
                    <a:lstStyle/>
                    <a:p>
                      <a:pPr algn="ctr"/>
                      <a:r>
                        <a:rPr lang="ru-RU" sz="1400" dirty="0" smtClean="0">
                          <a:latin typeface="Times New Roman" pitchFamily="18" charset="0"/>
                          <a:cs typeface="Times New Roman" pitchFamily="18" charset="0"/>
                        </a:rPr>
                        <a:t>1 </a:t>
                      </a:r>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1 : 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13-13-0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19-19-0</a:t>
                      </a:r>
                      <a:endParaRPr lang="ru-RU" sz="1400" dirty="0">
                        <a:latin typeface="Times New Roman" pitchFamily="18" charset="0"/>
                        <a:cs typeface="Times New Roman" pitchFamily="18" charset="0"/>
                      </a:endParaRPr>
                    </a:p>
                  </a:txBody>
                  <a:tcPr>
                    <a:solidFill>
                      <a:schemeClr val="bg1"/>
                    </a:solidFill>
                  </a:tcPr>
                </a:tc>
              </a:tr>
              <a:tr h="210160">
                <a:tc>
                  <a:txBody>
                    <a:bodyPr/>
                    <a:lstStyle/>
                    <a:p>
                      <a:pPr algn="ctr"/>
                      <a:r>
                        <a:rPr lang="ru-RU" sz="1400" dirty="0" smtClean="0">
                          <a:latin typeface="Times New Roman" pitchFamily="18" charset="0"/>
                          <a:cs typeface="Times New Roman" pitchFamily="18" charset="0"/>
                        </a:rPr>
                        <a:t>1 : 2 : 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9-18-0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15-30-0</a:t>
                      </a:r>
                      <a:endParaRPr lang="ru-RU" sz="1400" dirty="0">
                        <a:latin typeface="Times New Roman" pitchFamily="18" charset="0"/>
                        <a:cs typeface="Times New Roman" pitchFamily="18" charset="0"/>
                      </a:endParaRPr>
                    </a:p>
                  </a:txBody>
                  <a:tcPr>
                    <a:solidFill>
                      <a:schemeClr val="bg1"/>
                    </a:solidFill>
                  </a:tcPr>
                </a:tc>
              </a:tr>
              <a:tr h="265400">
                <a:tc>
                  <a:txBody>
                    <a:bodyPr/>
                    <a:lstStyle/>
                    <a:p>
                      <a:pPr algn="ctr"/>
                      <a:r>
                        <a:rPr lang="ru-RU" sz="1400" dirty="0" smtClean="0">
                          <a:latin typeface="Times New Roman" pitchFamily="18" charset="0"/>
                          <a:cs typeface="Times New Roman" pitchFamily="18" charset="0"/>
                        </a:rPr>
                        <a:t>1 : 3 : 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8-24-0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12-36-0</a:t>
                      </a:r>
                      <a:endParaRPr lang="ru-RU" sz="1400" dirty="0">
                        <a:latin typeface="Times New Roman" pitchFamily="18" charset="0"/>
                        <a:cs typeface="Times New Roman" pitchFamily="18" charset="0"/>
                      </a:endParaRPr>
                    </a:p>
                  </a:txBody>
                  <a:tcPr>
                    <a:solidFill>
                      <a:schemeClr val="bg1"/>
                    </a:solidFill>
                  </a:tcPr>
                </a:tc>
              </a:tr>
            </a:tbl>
          </a:graphicData>
        </a:graphic>
      </p:graphicFrame>
    </p:spTree>
    <p:extLst>
      <p:ext uri="{BB962C8B-B14F-4D97-AF65-F5344CB8AC3E}">
        <p14:creationId xmlns:p14="http://schemas.microsoft.com/office/powerpoint/2010/main" val="169814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p:cNvSpPr>
            <a:spLocks noChangeArrowheads="1"/>
          </p:cNvSpPr>
          <p:nvPr/>
        </p:nvSpPr>
        <p:spPr bwMode="auto">
          <a:xfrm>
            <a:off x="214282" y="142852"/>
            <a:ext cx="8786874" cy="4085511"/>
          </a:xfrm>
          <a:prstGeom prst="roundRect">
            <a:avLst>
              <a:gd name="adj" fmla="val 5083"/>
            </a:avLst>
          </a:prstGeom>
          <a:ln>
            <a:solidFill>
              <a:srgbClr val="00B48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wrap="square" anchor="ctr">
            <a:spAutoFit/>
          </a:bodyPr>
          <a:lstStyle/>
          <a:p>
            <a:pPr indent="457200" algn="just">
              <a:defRPr/>
            </a:pPr>
            <a:r>
              <a:rPr lang="ru-RU" sz="1400" baseline="0" dirty="0" smtClean="0">
                <a:solidFill>
                  <a:schemeClr val="tx1"/>
                </a:solidFill>
                <a:latin typeface="Times New Roman" pitchFamily="18" charset="0"/>
                <a:cs typeface="Times New Roman" pitchFamily="18" charset="0"/>
              </a:rPr>
              <a:t>ЖКУ (Жидкое комплексное удобрение) </a:t>
            </a:r>
            <a:r>
              <a:rPr lang="ru-RU" sz="1400" baseline="0" dirty="0">
                <a:solidFill>
                  <a:schemeClr val="tx1"/>
                </a:solidFill>
                <a:latin typeface="Times New Roman" pitchFamily="18" charset="0"/>
                <a:cs typeface="Times New Roman" pitchFamily="18" charset="0"/>
              </a:rPr>
              <a:t>производят методами горячего и холодного смешивания соотношением питательных веществ, добавляя в базовые растворы карбамид, нитрат аммония, соли калия</a:t>
            </a:r>
          </a:p>
          <a:p>
            <a:pPr indent="457200" algn="just" eaLnBrk="0" hangingPunct="0">
              <a:defRPr/>
            </a:pPr>
            <a:r>
              <a:rPr lang="ru-RU" sz="1400" baseline="0" dirty="0">
                <a:solidFill>
                  <a:schemeClr val="tx1"/>
                </a:solidFill>
                <a:latin typeface="Times New Roman" pitchFamily="18" charset="0"/>
                <a:cs typeface="Times New Roman" pitchFamily="18" charset="0"/>
              </a:rPr>
              <a:t>ЖКУ не содержат свободного </a:t>
            </a:r>
            <a:r>
              <a:rPr lang="en-US" sz="1400" baseline="0" dirty="0">
                <a:solidFill>
                  <a:schemeClr val="tx1"/>
                </a:solidFill>
                <a:latin typeface="Times New Roman" pitchFamily="18" charset="0"/>
                <a:cs typeface="Times New Roman" pitchFamily="18" charset="0"/>
              </a:rPr>
              <a:t>N</a:t>
            </a:r>
            <a:r>
              <a:rPr lang="ru-RU" sz="1400" baseline="0" dirty="0">
                <a:solidFill>
                  <a:schemeClr val="tx1"/>
                </a:solidFill>
                <a:latin typeface="Times New Roman" pitchFamily="18" charset="0"/>
                <a:cs typeface="Times New Roman" pitchFamily="18" charset="0"/>
              </a:rPr>
              <a:t>Н</a:t>
            </a:r>
            <a:r>
              <a:rPr lang="ru-RU" sz="1050" baseline="0" dirty="0">
                <a:solidFill>
                  <a:schemeClr val="tx1"/>
                </a:solidFill>
                <a:latin typeface="Times New Roman" pitchFamily="18" charset="0"/>
                <a:cs typeface="Times New Roman" pitchFamily="18" charset="0"/>
              </a:rPr>
              <a:t>3</a:t>
            </a:r>
            <a:r>
              <a:rPr lang="ru-RU" sz="1400" baseline="0" dirty="0">
                <a:solidFill>
                  <a:schemeClr val="tx1"/>
                </a:solidFill>
                <a:latin typeface="Times New Roman" pitchFamily="18" charset="0"/>
                <a:cs typeface="Times New Roman" pitchFamily="18" charset="0"/>
              </a:rPr>
              <a:t>, поэтому их можно разбрызгивать по поверхности поля с последующей заделкой различными почвообрабатывающими орудиями Специальными машинами ЖКУ вносят местно, ленточно, под любые культуры, особенно </a:t>
            </a:r>
            <a:r>
              <a:rPr lang="ru-RU" sz="1400" baseline="0" dirty="0" smtClean="0">
                <a:solidFill>
                  <a:schemeClr val="tx1"/>
                </a:solidFill>
                <a:latin typeface="Times New Roman" pitchFamily="18" charset="0"/>
                <a:cs typeface="Times New Roman" pitchFamily="18" charset="0"/>
              </a:rPr>
              <a:t>пропашные.</a:t>
            </a:r>
            <a:r>
              <a:rPr lang="ru-RU" sz="1400" dirty="0" smtClean="0">
                <a:solidFill>
                  <a:schemeClr val="tx1"/>
                </a:solidFill>
                <a:latin typeface="Times New Roman" pitchFamily="18" charset="0"/>
                <a:cs typeface="Times New Roman" pitchFamily="18" charset="0"/>
              </a:rPr>
              <a:t> </a:t>
            </a:r>
            <a:r>
              <a:rPr lang="ru-RU" sz="1400" baseline="0" dirty="0" smtClean="0">
                <a:solidFill>
                  <a:schemeClr val="tx1"/>
                </a:solidFill>
                <a:latin typeface="Times New Roman" pitchFamily="18" charset="0"/>
                <a:cs typeface="Times New Roman" pitchFamily="18" charset="0"/>
              </a:rPr>
              <a:t>Эти </a:t>
            </a:r>
            <a:r>
              <a:rPr lang="ru-RU" sz="1400" baseline="0" dirty="0">
                <a:solidFill>
                  <a:schemeClr val="tx1"/>
                </a:solidFill>
                <a:latin typeface="Times New Roman" pitchFamily="18" charset="0"/>
                <a:cs typeface="Times New Roman" pitchFamily="18" charset="0"/>
              </a:rPr>
              <a:t>удобрения можно применять на орошаемых </a:t>
            </a:r>
            <a:r>
              <a:rPr lang="ru-RU" sz="1400" baseline="0" dirty="0" smtClean="0">
                <a:solidFill>
                  <a:schemeClr val="tx1"/>
                </a:solidFill>
                <a:latin typeface="Times New Roman" pitchFamily="18" charset="0"/>
                <a:cs typeface="Times New Roman" pitchFamily="18" charset="0"/>
              </a:rPr>
              <a:t>землях </a:t>
            </a:r>
            <a:r>
              <a:rPr lang="ru-RU" sz="1400" baseline="0" dirty="0">
                <a:solidFill>
                  <a:schemeClr val="tx1"/>
                </a:solidFill>
                <a:latin typeface="Times New Roman" pitchFamily="18" charset="0"/>
                <a:cs typeface="Times New Roman" pitchFamily="18" charset="0"/>
              </a:rPr>
              <a:t>(с поливной водой</a:t>
            </a:r>
            <a:r>
              <a:rPr lang="ru-RU" sz="1400" baseline="0" dirty="0" smtClean="0">
                <a:solidFill>
                  <a:schemeClr val="tx1"/>
                </a:solidFill>
                <a:latin typeface="Times New Roman" pitchFamily="18" charset="0"/>
                <a:cs typeface="Times New Roman" pitchFamily="18" charset="0"/>
              </a:rPr>
              <a:t>).</a:t>
            </a:r>
            <a:endParaRPr lang="ru-RU" sz="1400" baseline="0" dirty="0">
              <a:solidFill>
                <a:schemeClr val="tx1"/>
              </a:solidFill>
              <a:latin typeface="Times New Roman" pitchFamily="18" charset="0"/>
              <a:cs typeface="Times New Roman" pitchFamily="18" charset="0"/>
            </a:endParaRPr>
          </a:p>
          <a:p>
            <a:pPr indent="457200" algn="just" eaLnBrk="0" hangingPunct="0">
              <a:defRPr/>
            </a:pPr>
            <a:r>
              <a:rPr lang="ru-RU" sz="1400" baseline="0" dirty="0">
                <a:solidFill>
                  <a:schemeClr val="tx1"/>
                </a:solidFill>
                <a:latin typeface="Times New Roman" pitchFamily="18" charset="0"/>
                <a:cs typeface="Times New Roman" pitchFamily="18" charset="0"/>
              </a:rPr>
              <a:t>Использование ЖКУ позволяет механизировать все процессы погрузки и разгрузки удобрений, устранить потери при транспортировке, перегрузках, хранении и в процессе внесения в почву.</a:t>
            </a:r>
          </a:p>
          <a:p>
            <a:pPr indent="457200" algn="just" eaLnBrk="0" hangingPunct="0">
              <a:defRPr/>
            </a:pPr>
            <a:r>
              <a:rPr lang="ru-RU" sz="1400" dirty="0">
                <a:solidFill>
                  <a:schemeClr val="tx1"/>
                </a:solidFill>
                <a:latin typeface="Times New Roman" pitchFamily="18" charset="0"/>
                <a:cs typeface="Times New Roman" pitchFamily="18" charset="0"/>
              </a:rPr>
              <a:t>Л</a:t>
            </a:r>
            <a:r>
              <a:rPr lang="ru-RU" sz="1400" baseline="0" dirty="0" smtClean="0">
                <a:solidFill>
                  <a:schemeClr val="tx1"/>
                </a:solidFill>
                <a:latin typeface="Times New Roman" pitchFamily="18" charset="0"/>
                <a:cs typeface="Times New Roman" pitchFamily="18" charset="0"/>
              </a:rPr>
              <a:t>егкость </a:t>
            </a:r>
            <a:r>
              <a:rPr lang="ru-RU" sz="1400" baseline="0" dirty="0">
                <a:solidFill>
                  <a:schemeClr val="tx1"/>
                </a:solidFill>
                <a:latin typeface="Times New Roman" pitchFamily="18" charset="0"/>
                <a:cs typeface="Times New Roman" pitchFamily="18" charset="0"/>
              </a:rPr>
              <a:t>автоматизированного контроля распределения удобрений по полю, обеспечивающего высокую равномерность их заделки в почву</a:t>
            </a:r>
            <a:r>
              <a:rPr lang="ru-RU" sz="1400" baseline="0" dirty="0" smtClean="0">
                <a:solidFill>
                  <a:schemeClr val="tx1"/>
                </a:solidFill>
                <a:latin typeface="Times New Roman" pitchFamily="18" charset="0"/>
                <a:cs typeface="Times New Roman" pitchFamily="18" charset="0"/>
              </a:rPr>
              <a:t>, </a:t>
            </a:r>
            <a:r>
              <a:rPr lang="ru-RU" sz="1400" baseline="0" dirty="0">
                <a:solidFill>
                  <a:schemeClr val="tx1"/>
                </a:solidFill>
                <a:latin typeface="Times New Roman" pitchFamily="18" charset="0"/>
                <a:cs typeface="Times New Roman" pitchFamily="18" charset="0"/>
              </a:rPr>
              <a:t>возможность растворения в ЖКУ и совместного внесения гербицидов, инсектицидов, микроэлементов. </a:t>
            </a:r>
          </a:p>
          <a:p>
            <a:pPr indent="457200" algn="just" eaLnBrk="0" hangingPunct="0">
              <a:defRPr/>
            </a:pPr>
            <a:r>
              <a:rPr lang="ru-RU" sz="1400" baseline="0" dirty="0" smtClean="0">
                <a:solidFill>
                  <a:schemeClr val="tx1"/>
                </a:solidFill>
                <a:latin typeface="Times New Roman" pitchFamily="18" charset="0"/>
                <a:cs typeface="Times New Roman" pitchFamily="18" charset="0"/>
              </a:rPr>
              <a:t>Капитальные </a:t>
            </a:r>
            <a:r>
              <a:rPr lang="ru-RU" sz="1400" baseline="0" dirty="0">
                <a:solidFill>
                  <a:schemeClr val="tx1"/>
                </a:solidFill>
                <a:latin typeface="Times New Roman" pitchFamily="18" charset="0"/>
                <a:cs typeface="Times New Roman" pitchFamily="18" charset="0"/>
              </a:rPr>
              <a:t>затраты на строительство цехов по производству ЖКУ на 20-30 % ниже, чем твердых </a:t>
            </a:r>
            <a:r>
              <a:rPr lang="ru-RU" sz="1400" baseline="0" dirty="0" smtClean="0">
                <a:solidFill>
                  <a:schemeClr val="tx1"/>
                </a:solidFill>
                <a:latin typeface="Times New Roman" pitchFamily="18" charset="0"/>
                <a:cs typeface="Times New Roman" pitchFamily="18" charset="0"/>
              </a:rPr>
              <a:t>удобрений.</a:t>
            </a:r>
            <a:r>
              <a:rPr lang="ru-RU" sz="1400" dirty="0" smtClean="0">
                <a:solidFill>
                  <a:schemeClr val="tx1"/>
                </a:solidFill>
                <a:latin typeface="Times New Roman" pitchFamily="18" charset="0"/>
                <a:cs typeface="Times New Roman" pitchFamily="18" charset="0"/>
              </a:rPr>
              <a:t> </a:t>
            </a:r>
            <a:r>
              <a:rPr lang="ru-RU" sz="1400" baseline="0" dirty="0" smtClean="0">
                <a:solidFill>
                  <a:schemeClr val="tx1"/>
                </a:solidFill>
                <a:latin typeface="Times New Roman" pitchFamily="18" charset="0"/>
                <a:cs typeface="Times New Roman" pitchFamily="18" charset="0"/>
              </a:rPr>
              <a:t>Даже </a:t>
            </a:r>
            <a:r>
              <a:rPr lang="ru-RU" sz="1400" baseline="0" dirty="0">
                <a:solidFill>
                  <a:schemeClr val="tx1"/>
                </a:solidFill>
                <a:latin typeface="Times New Roman" pitchFamily="18" charset="0"/>
                <a:cs typeface="Times New Roman" pitchFamily="18" charset="0"/>
              </a:rPr>
              <a:t>при равной себестоимости ЖКУ затраты труда на их применение в 3-3,5 раза ниже по сравнению с твердыми </a:t>
            </a:r>
            <a:r>
              <a:rPr lang="ru-RU" sz="1400" baseline="0" dirty="0" smtClean="0">
                <a:solidFill>
                  <a:schemeClr val="tx1"/>
                </a:solidFill>
                <a:latin typeface="Times New Roman" pitchFamily="18" charset="0"/>
                <a:cs typeface="Times New Roman" pitchFamily="18" charset="0"/>
              </a:rPr>
              <a:t>удобрениями.</a:t>
            </a:r>
            <a:endParaRPr lang="ru-RU" sz="1400" baseline="0" dirty="0">
              <a:solidFill>
                <a:schemeClr val="tx1"/>
              </a:solidFill>
              <a:latin typeface="Times New Roman" pitchFamily="18" charset="0"/>
              <a:cs typeface="Times New Roman" pitchFamily="18" charset="0"/>
            </a:endParaRPr>
          </a:p>
          <a:p>
            <a:pPr indent="457200" algn="just" eaLnBrk="0" hangingPunct="0">
              <a:defRPr/>
            </a:pPr>
            <a:r>
              <a:rPr lang="ru-RU" sz="1400" baseline="0" dirty="0">
                <a:solidFill>
                  <a:schemeClr val="tx1"/>
                </a:solidFill>
                <a:latin typeface="Times New Roman" pitchFamily="18" charset="0"/>
                <a:cs typeface="Times New Roman" pitchFamily="18" charset="0"/>
              </a:rPr>
              <a:t>При этом особенно большая экономия достигается на погрузочно-разгрузочных работах и транспортировке. Доставка и </a:t>
            </a:r>
            <a:r>
              <a:rPr lang="ru-RU" sz="1400" baseline="0" dirty="0" smtClean="0">
                <a:solidFill>
                  <a:schemeClr val="tx1"/>
                </a:solidFill>
                <a:latin typeface="Times New Roman" pitchFamily="18" charset="0"/>
                <a:cs typeface="Times New Roman" pitchFamily="18" charset="0"/>
              </a:rPr>
              <a:t>внесение </a:t>
            </a:r>
            <a:r>
              <a:rPr lang="ru-RU" sz="1400" baseline="0" dirty="0">
                <a:solidFill>
                  <a:schemeClr val="tx1"/>
                </a:solidFill>
                <a:latin typeface="Times New Roman" pitchFamily="18" charset="0"/>
                <a:cs typeface="Times New Roman" pitchFamily="18" charset="0"/>
              </a:rPr>
              <a:t>ЖКУ в 2-2,5 раза дешевле, чем твердых </a:t>
            </a:r>
            <a:r>
              <a:rPr lang="ru-RU" sz="1400" baseline="0" dirty="0" smtClean="0">
                <a:solidFill>
                  <a:schemeClr val="tx1"/>
                </a:solidFill>
                <a:latin typeface="Times New Roman" pitchFamily="18" charset="0"/>
                <a:cs typeface="Times New Roman" pitchFamily="18" charset="0"/>
              </a:rPr>
              <a:t>удобрений.</a:t>
            </a:r>
            <a:endParaRPr lang="ru-RU" sz="1400" baseline="0" dirty="0">
              <a:solidFill>
                <a:schemeClr val="tx1"/>
              </a:solidFill>
              <a:latin typeface="Times New Roman" pitchFamily="18" charset="0"/>
              <a:cs typeface="Times New Roman" pitchFamily="18" charset="0"/>
            </a:endParaRPr>
          </a:p>
          <a:p>
            <a:pPr indent="457200" algn="just" eaLnBrk="0" hangingPunct="0">
              <a:defRPr/>
            </a:pPr>
            <a:r>
              <a:rPr lang="ru-RU" sz="1400" baseline="0" dirty="0">
                <a:solidFill>
                  <a:schemeClr val="tx1"/>
                </a:solidFill>
                <a:latin typeface="Times New Roman" pitchFamily="18" charset="0"/>
                <a:cs typeface="Times New Roman" pitchFamily="18" charset="0"/>
              </a:rPr>
              <a:t>Внедрение ЖКУ требует, однако, создания специальных высокопроизводительных машин. Необходимо учитывать, что эти удобрения (особенно суспендированные) обладают коррозийной активностью</a:t>
            </a:r>
          </a:p>
        </p:txBody>
      </p:sp>
      <p:pic>
        <p:nvPicPr>
          <p:cNvPr id="3" name="Рисунок 2" descr="1-zhidkie-kompleksnyie-udobreniya-zhku-npk-3-18-18.jpg"/>
          <p:cNvPicPr>
            <a:picLocks noChangeAspect="1"/>
          </p:cNvPicPr>
          <p:nvPr/>
        </p:nvPicPr>
        <p:blipFill>
          <a:blip r:embed="rId2"/>
          <a:stretch>
            <a:fillRect/>
          </a:stretch>
        </p:blipFill>
        <p:spPr>
          <a:xfrm>
            <a:off x="571472" y="4286256"/>
            <a:ext cx="2285992" cy="2285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708"/>
          <p:cNvGraphicFramePr>
            <a:graphicFrameLocks noGrp="1"/>
          </p:cNvGraphicFramePr>
          <p:nvPr/>
        </p:nvGraphicFramePr>
        <p:xfrm>
          <a:off x="142844" y="928670"/>
          <a:ext cx="8858312" cy="5111150"/>
        </p:xfrm>
        <a:graphic>
          <a:graphicData uri="http://schemas.openxmlformats.org/drawingml/2006/table">
            <a:tbl>
              <a:tblPr/>
              <a:tblGrid>
                <a:gridCol w="328032"/>
                <a:gridCol w="2411666"/>
                <a:gridCol w="116831"/>
                <a:gridCol w="171817"/>
                <a:gridCol w="302560"/>
                <a:gridCol w="332053"/>
                <a:gridCol w="265642"/>
                <a:gridCol w="265642"/>
                <a:gridCol w="332053"/>
                <a:gridCol w="265642"/>
                <a:gridCol w="265642"/>
                <a:gridCol w="332053"/>
                <a:gridCol w="265642"/>
                <a:gridCol w="265642"/>
                <a:gridCol w="365627"/>
                <a:gridCol w="357190"/>
                <a:gridCol w="357190"/>
                <a:gridCol w="428628"/>
                <a:gridCol w="357190"/>
                <a:gridCol w="357190"/>
                <a:gridCol w="357190"/>
                <a:gridCol w="357190"/>
              </a:tblGrid>
              <a:tr h="396242">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4</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5</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6</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7</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8</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9</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11</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15</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16</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17</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7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Аммиачная селитра</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21431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Мочевина</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25622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Сульфат аммония</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28575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Суперфосфат простой</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4</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28575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Суперфосфат простой нейтрализованный</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5</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28575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Суперфосфат гранулированный</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6</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21431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Суперфосфат двойной</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7</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18478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Преципитат</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8</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22669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Фосфоритная мука</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9</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19716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Томасшлак</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10</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23907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Аммофос</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11</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811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Хлористый калий</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146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40-% калийная соль</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431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Сернокислый калий</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14</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622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Поташ</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15</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r>
              <a:tr h="14287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Сильвинит</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16</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622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Каинит</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Times New Roman" pitchFamily="18" charset="0"/>
                          <a:cs typeface="Times New Roman" pitchFamily="18" charset="0"/>
                        </a:rPr>
                        <a:t>17</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700" b="0" i="0" u="none" strike="noStrike" cap="none" normalizeH="0" baseline="0" dirty="0" smtClean="0">
                        <a:ln>
                          <a:noFill/>
                        </a:ln>
                        <a:solidFill>
                          <a:schemeClr val="accent2">
                            <a:lumMod val="50000"/>
                          </a:schemeClr>
                        </a:solidFill>
                        <a:effectLst/>
                        <a:latin typeface="Arial"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СМЕШИВАТЬ МОЖНО</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ru-RU"/>
                    </a:p>
                  </a:txBody>
                  <a:tcPr/>
                </a:tc>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СМЕШИВАТЬ МОЖНО НЕЗАДОЛГО ДО ВНЕСЕНИЯ</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schemeClr>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СМЕШИВАТЬ НЕЛЬЗЯ</a:t>
                      </a:r>
                    </a:p>
                  </a:txBody>
                  <a:tcPr marL="91431" marR="91431"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3" name="Скругленный прямоугольник 2"/>
          <p:cNvSpPr/>
          <p:nvPr/>
        </p:nvSpPr>
        <p:spPr>
          <a:xfrm>
            <a:off x="285720" y="214290"/>
            <a:ext cx="8572560" cy="510778"/>
          </a:xfrm>
          <a:prstGeom prst="roundRect">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ru-RU" sz="2400" b="1" dirty="0" smtClean="0">
                <a:latin typeface="Times New Roman" pitchFamily="18" charset="0"/>
                <a:cs typeface="Times New Roman" pitchFamily="18" charset="0"/>
              </a:rPr>
              <a:t>Схема смешивания минеральных удобрений</a:t>
            </a:r>
            <a:endParaRPr lang="ru-RU"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План лекции:</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marL="514350" indent="-514350">
              <a:buFont typeface="+mj-lt"/>
              <a:buAutoNum type="arabicPeriod"/>
            </a:pPr>
            <a:r>
              <a:rPr lang="ru-RU" b="1" dirty="0" smtClean="0">
                <a:latin typeface="Times New Roman" pitchFamily="18" charset="0"/>
                <a:cs typeface="Times New Roman" pitchFamily="18" charset="0"/>
              </a:rPr>
              <a:t>Классификация комплексных удобрений. Проблемы их применения в современных условиях.</a:t>
            </a:r>
          </a:p>
          <a:p>
            <a:pPr marL="514350" indent="-514350">
              <a:buFont typeface="+mj-lt"/>
              <a:buAutoNum type="arabicPeriod"/>
            </a:pPr>
            <a:r>
              <a:rPr lang="ru-RU" b="1" dirty="0" smtClean="0">
                <a:latin typeface="Times New Roman" pitchFamily="18" charset="0"/>
                <a:cs typeface="Times New Roman" pitchFamily="18" charset="0"/>
              </a:rPr>
              <a:t>Состав, свойства, эффективность  и условия применения комплексных удобрений.</a:t>
            </a:r>
          </a:p>
          <a:p>
            <a:pPr marL="514350" indent="-514350">
              <a:buFont typeface="+mj-lt"/>
              <a:buAutoNum type="arabicPeriod"/>
            </a:pPr>
            <a:r>
              <a:rPr lang="ru-RU" b="1" dirty="0" smtClean="0">
                <a:latin typeface="Times New Roman" pitchFamily="18" charset="0"/>
                <a:cs typeface="Times New Roman" pitchFamily="18" charset="0"/>
              </a:rPr>
              <a:t>Ассортимент микроудобрений: состав, свойства, эффективность и условия применения.</a:t>
            </a:r>
            <a:endParaRPr lang="ru-RU" b="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643998" cy="1600438"/>
          </a:xfrm>
          <a:prstGeom prst="roundRect">
            <a:avLst/>
          </a:prstGeom>
          <a:ln>
            <a:solidFill>
              <a:srgbClr val="00B48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600" b="1" dirty="0" smtClean="0">
                <a:latin typeface="Times New Roman" pitchFamily="18" charset="0"/>
                <a:cs typeface="Times New Roman" pitchFamily="18" charset="0"/>
              </a:rPr>
              <a:t>Микроудобрения </a:t>
            </a:r>
          </a:p>
          <a:p>
            <a:pPr algn="just"/>
            <a:r>
              <a:rPr lang="ru-RU" sz="1200" dirty="0" smtClean="0">
                <a:latin typeface="Times New Roman" pitchFamily="18" charset="0"/>
                <a:cs typeface="Times New Roman" pitchFamily="18" charset="0"/>
              </a:rPr>
              <a:t>Интенсивная система земледелия с культивированием наиболее продуктивных сортов, внесением высококонцентрированных </a:t>
            </a:r>
            <a:r>
              <a:rPr lang="ru-RU" sz="1200" dirty="0" err="1" smtClean="0">
                <a:latin typeface="Times New Roman" pitchFamily="18" charset="0"/>
                <a:cs typeface="Times New Roman" pitchFamily="18" charset="0"/>
              </a:rPr>
              <a:t>безбалластных</a:t>
            </a:r>
            <a:r>
              <a:rPr lang="ru-RU" sz="1200" dirty="0" smtClean="0">
                <a:latin typeface="Times New Roman" pitchFamily="18" charset="0"/>
                <a:cs typeface="Times New Roman" pitchFamily="18" charset="0"/>
              </a:rPr>
              <a:t> азотно-фосфорно-калийных удобрений привела к снижению содержания доступных растениям микроэлементов в почвах.</a:t>
            </a:r>
          </a:p>
          <a:p>
            <a:pPr algn="just"/>
            <a:r>
              <a:rPr lang="ru-RU" sz="1200" dirty="0" smtClean="0">
                <a:latin typeface="Times New Roman" pitchFamily="18" charset="0"/>
                <a:cs typeface="Times New Roman" pitchFamily="18" charset="0"/>
              </a:rPr>
              <a:t>Необходимость внесения микроудобрений устанавливается по содержанию подвижных форм микроэлементов в почве, которое определяется типом и биологической активностью почвы, характером материнских пород и растительности.</a:t>
            </a:r>
          </a:p>
          <a:p>
            <a:pPr algn="just"/>
            <a:r>
              <a:rPr lang="ru-RU" sz="1200" dirty="0" smtClean="0">
                <a:latin typeface="Times New Roman" pitchFamily="18" charset="0"/>
                <a:cs typeface="Times New Roman" pitchFamily="18" charset="0"/>
              </a:rPr>
              <a:t>Внесение микроудобрений на почвах с низкой обеспеченностью микроэлементов позволяет повысить урожайность на 10-15%. </a:t>
            </a:r>
            <a:endParaRPr lang="ru-RU" sz="1200" dirty="0">
              <a:latin typeface="Times New Roman" pitchFamily="18" charset="0"/>
              <a:cs typeface="Times New Roman" pitchFamily="18" charset="0"/>
            </a:endParaRPr>
          </a:p>
        </p:txBody>
      </p:sp>
      <p:sp>
        <p:nvSpPr>
          <p:cNvPr id="3" name="TextBox 2"/>
          <p:cNvSpPr txBox="1"/>
          <p:nvPr/>
        </p:nvSpPr>
        <p:spPr>
          <a:xfrm>
            <a:off x="714348" y="2000240"/>
            <a:ext cx="7780913"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Группировка почв по обеспеченности растений микроэлементами, мг/кг</a:t>
            </a:r>
            <a:endParaRPr lang="ru-RU" b="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20" y="2428868"/>
          <a:ext cx="8572557" cy="3337568"/>
        </p:xfrm>
        <a:graphic>
          <a:graphicData uri="http://schemas.openxmlformats.org/drawingml/2006/table">
            <a:tbl>
              <a:tblPr firstRow="1" bandRow="1">
                <a:tableStyleId>{5940675A-B579-460E-94D1-54222C63F5DA}</a:tableStyleId>
              </a:tblPr>
              <a:tblGrid>
                <a:gridCol w="1224651"/>
                <a:gridCol w="1224651"/>
                <a:gridCol w="1224651"/>
                <a:gridCol w="1224651"/>
                <a:gridCol w="1224651"/>
                <a:gridCol w="1224651"/>
                <a:gridCol w="1224651"/>
              </a:tblGrid>
              <a:tr h="800978">
                <a:tc>
                  <a:txBody>
                    <a:bodyPr/>
                    <a:lstStyle/>
                    <a:p>
                      <a:pPr algn="ctr"/>
                      <a:r>
                        <a:rPr lang="ru-RU" sz="1400" b="1" dirty="0" smtClean="0">
                          <a:latin typeface="Times New Roman" pitchFamily="18" charset="0"/>
                          <a:cs typeface="Times New Roman" pitchFamily="18" charset="0"/>
                        </a:rPr>
                        <a:t>Обеспеченность*</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В</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Со</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М</a:t>
                      </a:r>
                      <a:r>
                        <a:rPr lang="en-US" sz="1400" b="1" dirty="0" smtClean="0">
                          <a:latin typeface="Times New Roman" pitchFamily="18" charset="0"/>
                          <a:cs typeface="Times New Roman" pitchFamily="18" charset="0"/>
                        </a:rPr>
                        <a:t>n</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en-US" sz="1400" b="1" dirty="0" smtClean="0">
                          <a:latin typeface="Times New Roman" pitchFamily="18" charset="0"/>
                          <a:cs typeface="Times New Roman" pitchFamily="18" charset="0"/>
                        </a:rPr>
                        <a:t>Cu</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en-US" sz="1400" b="1" dirty="0" smtClean="0">
                          <a:latin typeface="Times New Roman" pitchFamily="18" charset="0"/>
                          <a:cs typeface="Times New Roman" pitchFamily="18" charset="0"/>
                        </a:rPr>
                        <a:t>Mo</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en-US" sz="1400" b="1" dirty="0" smtClean="0">
                          <a:latin typeface="Times New Roman" pitchFamily="18" charset="0"/>
                          <a:cs typeface="Times New Roman" pitchFamily="18" charset="0"/>
                        </a:rPr>
                        <a:t>Zn</a:t>
                      </a:r>
                      <a:endParaRPr lang="ru-RU" sz="1400" b="1" dirty="0">
                        <a:latin typeface="Times New Roman" pitchFamily="18" charset="0"/>
                        <a:cs typeface="Times New Roman" pitchFamily="18" charset="0"/>
                      </a:endParaRPr>
                    </a:p>
                  </a:txBody>
                  <a:tcPr anchor="ctr">
                    <a:solidFill>
                      <a:schemeClr val="bg1"/>
                    </a:solidFill>
                  </a:tcPr>
                </a:tc>
              </a:tr>
              <a:tr h="342030">
                <a:tc gridSpan="7">
                  <a:txBody>
                    <a:bodyPr/>
                    <a:lstStyle/>
                    <a:p>
                      <a:pPr algn="ctr"/>
                      <a:r>
                        <a:rPr lang="ru-RU" sz="1400" b="1" dirty="0" smtClean="0">
                          <a:latin typeface="Times New Roman" pitchFamily="18" charset="0"/>
                          <a:cs typeface="Times New Roman" pitchFamily="18" charset="0"/>
                        </a:rPr>
                        <a:t>Экстракты по </a:t>
                      </a:r>
                      <a:r>
                        <a:rPr lang="ru-RU" sz="1400" b="1" dirty="0" err="1" smtClean="0">
                          <a:latin typeface="Times New Roman" pitchFamily="18" charset="0"/>
                          <a:cs typeface="Times New Roman" pitchFamily="18" charset="0"/>
                        </a:rPr>
                        <a:t>Пейве-Ринькису</a:t>
                      </a:r>
                      <a:endParaRPr lang="ru-RU" sz="1400" b="1" dirty="0">
                        <a:latin typeface="Times New Roman" pitchFamily="18" charset="0"/>
                        <a:cs typeface="Times New Roman" pitchFamily="18" charset="0"/>
                      </a:endParaRPr>
                    </a:p>
                  </a:txBody>
                  <a:tcPr anchor="ctr">
                    <a:solidFill>
                      <a:schemeClr val="bg1"/>
                    </a:solidFill>
                  </a:tcPr>
                </a:tc>
                <a:tc hMerge="1">
                  <a:txBody>
                    <a:bodyPr/>
                    <a:lstStyle/>
                    <a:p>
                      <a:pPr algn="ctr"/>
                      <a:endParaRPr lang="ru-RU" sz="1400" b="1" dirty="0">
                        <a:latin typeface="Times New Roman" pitchFamily="18" charset="0"/>
                        <a:cs typeface="Times New Roman" pitchFamily="18" charset="0"/>
                      </a:endParaRPr>
                    </a:p>
                  </a:txBody>
                  <a:tcPr anchor="ctr">
                    <a:solidFill>
                      <a:schemeClr val="bg1"/>
                    </a:solidFill>
                  </a:tcPr>
                </a:tc>
                <a:tc hMerge="1">
                  <a:txBody>
                    <a:bodyPr/>
                    <a:lstStyle/>
                    <a:p>
                      <a:pPr algn="ctr"/>
                      <a:endParaRPr lang="ru-RU" sz="1400" b="1" dirty="0">
                        <a:latin typeface="Times New Roman" pitchFamily="18" charset="0"/>
                        <a:cs typeface="Times New Roman" pitchFamily="18" charset="0"/>
                      </a:endParaRPr>
                    </a:p>
                  </a:txBody>
                  <a:tcPr anchor="ctr">
                    <a:solidFill>
                      <a:schemeClr val="bg1"/>
                    </a:solidFill>
                  </a:tcPr>
                </a:tc>
                <a:tc hMerge="1">
                  <a:txBody>
                    <a:bodyPr/>
                    <a:lstStyle/>
                    <a:p>
                      <a:pPr algn="ctr"/>
                      <a:endParaRPr lang="ru-RU" sz="1400" b="1" dirty="0">
                        <a:latin typeface="Times New Roman" pitchFamily="18" charset="0"/>
                        <a:cs typeface="Times New Roman" pitchFamily="18" charset="0"/>
                      </a:endParaRPr>
                    </a:p>
                  </a:txBody>
                  <a:tcPr anchor="ctr">
                    <a:solidFill>
                      <a:schemeClr val="bg1"/>
                    </a:solidFill>
                  </a:tcPr>
                </a:tc>
                <a:tc hMerge="1">
                  <a:txBody>
                    <a:bodyPr/>
                    <a:lstStyle/>
                    <a:p>
                      <a:pPr algn="ctr"/>
                      <a:endParaRPr lang="ru-RU" sz="1400" b="1" dirty="0">
                        <a:latin typeface="Times New Roman" pitchFamily="18" charset="0"/>
                        <a:cs typeface="Times New Roman" pitchFamily="18" charset="0"/>
                      </a:endParaRPr>
                    </a:p>
                  </a:txBody>
                  <a:tcPr anchor="ctr">
                    <a:solidFill>
                      <a:schemeClr val="bg1"/>
                    </a:solidFill>
                  </a:tcPr>
                </a:tc>
                <a:tc hMerge="1">
                  <a:txBody>
                    <a:bodyPr/>
                    <a:lstStyle/>
                    <a:p>
                      <a:pPr algn="ctr"/>
                      <a:endParaRPr lang="ru-RU" sz="1400" b="1" dirty="0">
                        <a:latin typeface="Times New Roman" pitchFamily="18" charset="0"/>
                        <a:cs typeface="Times New Roman" pitchFamily="18" charset="0"/>
                      </a:endParaRPr>
                    </a:p>
                  </a:txBody>
                  <a:tcPr anchor="ctr">
                    <a:solidFill>
                      <a:schemeClr val="bg1"/>
                    </a:solidFill>
                  </a:tcPr>
                </a:tc>
                <a:tc hMerge="1">
                  <a:txBody>
                    <a:bodyPr/>
                    <a:lstStyle/>
                    <a:p>
                      <a:pPr algn="ctr"/>
                      <a:endParaRPr lang="ru-RU" sz="1400" b="1" dirty="0">
                        <a:latin typeface="Times New Roman" pitchFamily="18" charset="0"/>
                        <a:cs typeface="Times New Roman" pitchFamily="18" charset="0"/>
                      </a:endParaRPr>
                    </a:p>
                  </a:txBody>
                  <a:tcPr anchor="ctr">
                    <a:solidFill>
                      <a:schemeClr val="bg1"/>
                    </a:solidFill>
                  </a:tcPr>
                </a:tc>
              </a:tr>
              <a:tr h="406051">
                <a:tc>
                  <a:txBody>
                    <a:bodyPr/>
                    <a:lstStyle/>
                    <a:p>
                      <a:pPr algn="ctr"/>
                      <a:r>
                        <a:rPr lang="ru-RU" sz="1400" dirty="0" smtClean="0">
                          <a:latin typeface="Times New Roman" pitchFamily="18" charset="0"/>
                          <a:cs typeface="Times New Roman" pitchFamily="18" charset="0"/>
                        </a:rPr>
                        <a:t>Низкая</a:t>
                      </a:r>
                      <a:r>
                        <a:rPr lang="ru-RU" sz="1400" baseline="0" dirty="0" smtClean="0">
                          <a:latin typeface="Times New Roman" pitchFamily="18" charset="0"/>
                          <a:cs typeface="Times New Roman" pitchFamily="18" charset="0"/>
                        </a:rPr>
                        <a:t> 1</a:t>
                      </a:r>
                    </a:p>
                    <a:p>
                      <a:pPr algn="ctr"/>
                      <a:r>
                        <a:rPr lang="ru-RU" sz="1400" dirty="0" smtClean="0">
                          <a:latin typeface="Times New Roman" pitchFamily="18" charset="0"/>
                          <a:cs typeface="Times New Roman" pitchFamily="18" charset="0"/>
                        </a:rPr>
                        <a:t>Низкая 2</a:t>
                      </a:r>
                    </a:p>
                    <a:p>
                      <a:pPr algn="ctr"/>
                      <a:r>
                        <a:rPr lang="ru-RU" sz="1400" dirty="0" smtClean="0">
                          <a:latin typeface="Times New Roman" pitchFamily="18" charset="0"/>
                          <a:cs typeface="Times New Roman" pitchFamily="18" charset="0"/>
                        </a:rPr>
                        <a:t>Низкая</a:t>
                      </a:r>
                      <a:r>
                        <a:rPr lang="ru-RU" sz="1400" baseline="0" dirty="0" smtClean="0">
                          <a:latin typeface="Times New Roman" pitchFamily="18" charset="0"/>
                          <a:cs typeface="Times New Roman" pitchFamily="18" charset="0"/>
                        </a:rPr>
                        <a:t> 3</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&lt;0,1</a:t>
                      </a:r>
                    </a:p>
                    <a:p>
                      <a:pPr algn="ctr"/>
                      <a:r>
                        <a:rPr lang="en-US" sz="1400" dirty="0" smtClean="0">
                          <a:latin typeface="Times New Roman" pitchFamily="18" charset="0"/>
                          <a:cs typeface="Times New Roman" pitchFamily="18" charset="0"/>
                        </a:rPr>
                        <a:t>0,1-0,3</a:t>
                      </a:r>
                    </a:p>
                    <a:p>
                      <a:pPr algn="ctr"/>
                      <a:r>
                        <a:rPr lang="en-US" sz="1400" dirty="0" smtClean="0">
                          <a:latin typeface="Times New Roman" pitchFamily="18" charset="0"/>
                          <a:cs typeface="Times New Roman" pitchFamily="18" charset="0"/>
                        </a:rPr>
                        <a:t>&gt;0,3</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&lt;0,3</a:t>
                      </a:r>
                    </a:p>
                    <a:p>
                      <a:pPr algn="ctr"/>
                      <a:r>
                        <a:rPr lang="en-US" sz="1400" dirty="0" smtClean="0">
                          <a:latin typeface="Times New Roman" pitchFamily="18" charset="0"/>
                          <a:cs typeface="Times New Roman" pitchFamily="18" charset="0"/>
                        </a:rPr>
                        <a:t>0,3-1</a:t>
                      </a:r>
                    </a:p>
                    <a:p>
                      <a:pPr algn="ctr"/>
                      <a:r>
                        <a:rPr lang="en-US" sz="1400" dirty="0" smtClean="0">
                          <a:latin typeface="Times New Roman" pitchFamily="18" charset="0"/>
                          <a:cs typeface="Times New Roman" pitchFamily="18" charset="0"/>
                        </a:rPr>
                        <a:t>&gt;1</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&lt;15</a:t>
                      </a:r>
                    </a:p>
                    <a:p>
                      <a:pPr algn="ctr"/>
                      <a:r>
                        <a:rPr lang="en-US" sz="1400" dirty="0" smtClean="0">
                          <a:latin typeface="Times New Roman" pitchFamily="18" charset="0"/>
                          <a:cs typeface="Times New Roman" pitchFamily="18" charset="0"/>
                        </a:rPr>
                        <a:t>15-30</a:t>
                      </a:r>
                    </a:p>
                    <a:p>
                      <a:pPr algn="ctr"/>
                      <a:r>
                        <a:rPr lang="en-US" sz="1400" dirty="0" smtClean="0">
                          <a:latin typeface="Times New Roman" pitchFamily="18" charset="0"/>
                          <a:cs typeface="Times New Roman" pitchFamily="18" charset="0"/>
                        </a:rPr>
                        <a:t>&gt;30</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&lt;0,5</a:t>
                      </a:r>
                    </a:p>
                    <a:p>
                      <a:pPr algn="ctr"/>
                      <a:r>
                        <a:rPr lang="en-US" sz="1400" dirty="0" smtClean="0">
                          <a:latin typeface="Times New Roman" pitchFamily="18" charset="0"/>
                          <a:cs typeface="Times New Roman" pitchFamily="18" charset="0"/>
                        </a:rPr>
                        <a:t>0,5-1,5</a:t>
                      </a:r>
                    </a:p>
                    <a:p>
                      <a:pPr algn="ctr"/>
                      <a:r>
                        <a:rPr lang="en-US" sz="1400" dirty="0" smtClean="0">
                          <a:latin typeface="Times New Roman" pitchFamily="18" charset="0"/>
                          <a:cs typeface="Times New Roman" pitchFamily="18" charset="0"/>
                        </a:rPr>
                        <a:t>&gt;1,5</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&lt;0,05</a:t>
                      </a:r>
                    </a:p>
                    <a:p>
                      <a:pPr algn="ctr"/>
                      <a:r>
                        <a:rPr lang="en-US" sz="1400" dirty="0" smtClean="0">
                          <a:latin typeface="Times New Roman" pitchFamily="18" charset="0"/>
                          <a:cs typeface="Times New Roman" pitchFamily="18" charset="0"/>
                        </a:rPr>
                        <a:t>0,05-0,15</a:t>
                      </a:r>
                    </a:p>
                    <a:p>
                      <a:pPr algn="ctr"/>
                      <a:r>
                        <a:rPr lang="en-US" sz="1400" dirty="0" smtClean="0">
                          <a:latin typeface="Times New Roman" pitchFamily="18" charset="0"/>
                          <a:cs typeface="Times New Roman" pitchFamily="18" charset="0"/>
                        </a:rPr>
                        <a:t>&gt;0,15</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&lt;0,3</a:t>
                      </a:r>
                    </a:p>
                    <a:p>
                      <a:pPr algn="ctr"/>
                      <a:r>
                        <a:rPr lang="en-US" sz="1400" dirty="0" smtClean="0">
                          <a:latin typeface="Times New Roman" pitchFamily="18" charset="0"/>
                          <a:cs typeface="Times New Roman" pitchFamily="18" charset="0"/>
                        </a:rPr>
                        <a:t>0,3-1,5</a:t>
                      </a:r>
                    </a:p>
                    <a:p>
                      <a:pPr algn="ctr"/>
                      <a:r>
                        <a:rPr lang="en-US" sz="1400" dirty="0" smtClean="0">
                          <a:latin typeface="Times New Roman" pitchFamily="18" charset="0"/>
                          <a:cs typeface="Times New Roman" pitchFamily="18" charset="0"/>
                        </a:rPr>
                        <a:t>&gt;1,5</a:t>
                      </a:r>
                      <a:endParaRPr lang="ru-RU" sz="1400" dirty="0">
                        <a:latin typeface="Times New Roman" pitchFamily="18" charset="0"/>
                        <a:cs typeface="Times New Roman" pitchFamily="18" charset="0"/>
                      </a:endParaRPr>
                    </a:p>
                  </a:txBody>
                  <a:tcPr anchor="ctr">
                    <a:solidFill>
                      <a:schemeClr val="bg1"/>
                    </a:solidFill>
                  </a:tcPr>
                </a:tc>
              </a:tr>
              <a:tr h="406051">
                <a:tc>
                  <a:txBody>
                    <a:bodyPr/>
                    <a:lstStyle/>
                    <a:p>
                      <a:pPr algn="ctr"/>
                      <a:r>
                        <a:rPr lang="ru-RU" sz="1400" dirty="0" smtClean="0">
                          <a:latin typeface="Times New Roman" pitchFamily="18" charset="0"/>
                          <a:cs typeface="Times New Roman" pitchFamily="18" charset="0"/>
                        </a:rPr>
                        <a:t>Средняя 1</a:t>
                      </a:r>
                    </a:p>
                    <a:p>
                      <a:pPr algn="ctr"/>
                      <a:r>
                        <a:rPr lang="ru-RU" sz="1400" dirty="0" smtClean="0">
                          <a:latin typeface="Times New Roman" pitchFamily="18" charset="0"/>
                          <a:cs typeface="Times New Roman" pitchFamily="18" charset="0"/>
                        </a:rPr>
                        <a:t>Средняя 2</a:t>
                      </a:r>
                    </a:p>
                    <a:p>
                      <a:pPr algn="ctr"/>
                      <a:r>
                        <a:rPr lang="ru-RU" sz="1400" dirty="0" smtClean="0">
                          <a:latin typeface="Times New Roman" pitchFamily="18" charset="0"/>
                          <a:cs typeface="Times New Roman" pitchFamily="18" charset="0"/>
                        </a:rPr>
                        <a:t>Средняя 3</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&lt;0,3</a:t>
                      </a:r>
                    </a:p>
                    <a:p>
                      <a:pPr algn="ctr"/>
                      <a:r>
                        <a:rPr lang="en-US" sz="1400" dirty="0" smtClean="0">
                          <a:latin typeface="Times New Roman" pitchFamily="18" charset="0"/>
                          <a:cs typeface="Times New Roman" pitchFamily="18" charset="0"/>
                        </a:rPr>
                        <a:t>0,3-0,5</a:t>
                      </a:r>
                    </a:p>
                    <a:p>
                      <a:pPr algn="ctr"/>
                      <a:r>
                        <a:rPr lang="en-US" sz="1400" dirty="0" smtClean="0">
                          <a:latin typeface="Times New Roman" pitchFamily="18" charset="0"/>
                          <a:cs typeface="Times New Roman" pitchFamily="18" charset="0"/>
                        </a:rPr>
                        <a:t>&gt;0,5</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&lt;1</a:t>
                      </a:r>
                    </a:p>
                    <a:p>
                      <a:pPr algn="ctr"/>
                      <a:r>
                        <a:rPr lang="en-US" sz="1400" dirty="0" smtClean="0">
                          <a:latin typeface="Times New Roman" pitchFamily="18" charset="0"/>
                          <a:cs typeface="Times New Roman" pitchFamily="18" charset="0"/>
                        </a:rPr>
                        <a:t>1-3</a:t>
                      </a:r>
                    </a:p>
                    <a:p>
                      <a:pPr algn="ctr"/>
                      <a:r>
                        <a:rPr lang="en-US" sz="1400" dirty="0" smtClean="0">
                          <a:latin typeface="Times New Roman" pitchFamily="18" charset="0"/>
                          <a:cs typeface="Times New Roman" pitchFamily="18" charset="0"/>
                        </a:rPr>
                        <a:t>&gt;3</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&lt;45</a:t>
                      </a:r>
                    </a:p>
                    <a:p>
                      <a:pPr algn="ctr"/>
                      <a:r>
                        <a:rPr lang="en-US" sz="1400" dirty="0" smtClean="0">
                          <a:latin typeface="Times New Roman" pitchFamily="18" charset="0"/>
                          <a:cs typeface="Times New Roman" pitchFamily="18" charset="0"/>
                        </a:rPr>
                        <a:t>45-70</a:t>
                      </a:r>
                    </a:p>
                    <a:p>
                      <a:pPr algn="ctr"/>
                      <a:r>
                        <a:rPr lang="en-US" sz="1400" dirty="0" smtClean="0">
                          <a:latin typeface="Times New Roman" pitchFamily="18" charset="0"/>
                          <a:cs typeface="Times New Roman" pitchFamily="18" charset="0"/>
                        </a:rPr>
                        <a:t>&gt;70</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&lt;2</a:t>
                      </a:r>
                    </a:p>
                    <a:p>
                      <a:pPr algn="ctr"/>
                      <a:r>
                        <a:rPr lang="en-US" sz="1400" dirty="0" smtClean="0">
                          <a:latin typeface="Times New Roman" pitchFamily="18" charset="0"/>
                          <a:cs typeface="Times New Roman" pitchFamily="18" charset="0"/>
                        </a:rPr>
                        <a:t>2-4</a:t>
                      </a:r>
                    </a:p>
                    <a:p>
                      <a:pPr algn="ctr"/>
                      <a:r>
                        <a:rPr lang="en-US" sz="1400" dirty="0" smtClean="0">
                          <a:latin typeface="Times New Roman" pitchFamily="18" charset="0"/>
                          <a:cs typeface="Times New Roman" pitchFamily="18" charset="0"/>
                        </a:rPr>
                        <a:t>&gt;4</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&lt;0,2</a:t>
                      </a:r>
                    </a:p>
                    <a:p>
                      <a:pPr algn="ctr"/>
                      <a:r>
                        <a:rPr lang="en-US" sz="1400" dirty="0" smtClean="0">
                          <a:latin typeface="Times New Roman" pitchFamily="18" charset="0"/>
                          <a:cs typeface="Times New Roman" pitchFamily="18" charset="0"/>
                        </a:rPr>
                        <a:t>0,2-0,3</a:t>
                      </a:r>
                    </a:p>
                    <a:p>
                      <a:pPr algn="ctr"/>
                      <a:r>
                        <a:rPr lang="en-US" sz="1400" dirty="0" smtClean="0">
                          <a:latin typeface="Times New Roman" pitchFamily="18" charset="0"/>
                          <a:cs typeface="Times New Roman" pitchFamily="18" charset="0"/>
                        </a:rPr>
                        <a:t>&gt;0,3</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&lt;1,5</a:t>
                      </a:r>
                    </a:p>
                    <a:p>
                      <a:pPr algn="ctr"/>
                      <a:r>
                        <a:rPr lang="en-US" sz="1400" dirty="0" smtClean="0">
                          <a:latin typeface="Times New Roman" pitchFamily="18" charset="0"/>
                          <a:cs typeface="Times New Roman" pitchFamily="18" charset="0"/>
                        </a:rPr>
                        <a:t>1,5-3</a:t>
                      </a:r>
                    </a:p>
                    <a:p>
                      <a:pPr algn="ctr"/>
                      <a:r>
                        <a:rPr lang="en-US" sz="1400" dirty="0" smtClean="0">
                          <a:latin typeface="Times New Roman" pitchFamily="18" charset="0"/>
                          <a:cs typeface="Times New Roman" pitchFamily="18" charset="0"/>
                        </a:rPr>
                        <a:t>&gt;3</a:t>
                      </a:r>
                      <a:endParaRPr lang="ru-RU" sz="1400" dirty="0">
                        <a:latin typeface="Times New Roman" pitchFamily="18" charset="0"/>
                        <a:cs typeface="Times New Roman" pitchFamily="18" charset="0"/>
                      </a:endParaRPr>
                    </a:p>
                  </a:txBody>
                  <a:tcPr anchor="ctr">
                    <a:solidFill>
                      <a:schemeClr val="bg1"/>
                    </a:solidFill>
                  </a:tcPr>
                </a:tc>
              </a:tr>
              <a:tr h="406051">
                <a:tc>
                  <a:txBody>
                    <a:bodyPr/>
                    <a:lstStyle/>
                    <a:p>
                      <a:pPr algn="ctr"/>
                      <a:r>
                        <a:rPr lang="ru-RU" sz="1400" dirty="0" smtClean="0">
                          <a:latin typeface="Times New Roman" pitchFamily="18" charset="0"/>
                          <a:cs typeface="Times New Roman" pitchFamily="18" charset="0"/>
                        </a:rPr>
                        <a:t>Высокая 1</a:t>
                      </a:r>
                    </a:p>
                    <a:p>
                      <a:pPr algn="ctr"/>
                      <a:r>
                        <a:rPr lang="ru-RU" sz="1400" dirty="0" smtClean="0">
                          <a:latin typeface="Times New Roman" pitchFamily="18" charset="0"/>
                          <a:cs typeface="Times New Roman" pitchFamily="18" charset="0"/>
                        </a:rPr>
                        <a:t>Высокая 2</a:t>
                      </a:r>
                    </a:p>
                    <a:p>
                      <a:pPr algn="ctr"/>
                      <a:r>
                        <a:rPr lang="ru-RU" sz="1400" dirty="0" smtClean="0">
                          <a:latin typeface="Times New Roman" pitchFamily="18" charset="0"/>
                          <a:cs typeface="Times New Roman" pitchFamily="18" charset="0"/>
                        </a:rPr>
                        <a:t>Высокая 3</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&lt;0,5</a:t>
                      </a:r>
                    </a:p>
                    <a:p>
                      <a:pPr algn="ctr"/>
                      <a:r>
                        <a:rPr lang="en-US" sz="1400" dirty="0" smtClean="0">
                          <a:latin typeface="Times New Roman" pitchFamily="18" charset="0"/>
                          <a:cs typeface="Times New Roman" pitchFamily="18" charset="0"/>
                        </a:rPr>
                        <a:t>0,5-1</a:t>
                      </a:r>
                    </a:p>
                    <a:p>
                      <a:pPr algn="ctr"/>
                      <a:r>
                        <a:rPr lang="en-US" sz="1400" dirty="0" smtClean="0">
                          <a:latin typeface="Times New Roman" pitchFamily="18" charset="0"/>
                          <a:cs typeface="Times New Roman" pitchFamily="18" charset="0"/>
                        </a:rPr>
                        <a:t>&gt;1</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&lt;3</a:t>
                      </a:r>
                    </a:p>
                    <a:p>
                      <a:pPr algn="ctr"/>
                      <a:r>
                        <a:rPr lang="en-US" sz="1400" dirty="0" smtClean="0">
                          <a:latin typeface="Times New Roman" pitchFamily="18" charset="0"/>
                          <a:cs typeface="Times New Roman" pitchFamily="18" charset="0"/>
                        </a:rPr>
                        <a:t>3-5</a:t>
                      </a:r>
                    </a:p>
                    <a:p>
                      <a:pPr algn="ctr"/>
                      <a:r>
                        <a:rPr lang="en-US" sz="1400" dirty="0" smtClean="0">
                          <a:latin typeface="Times New Roman" pitchFamily="18" charset="0"/>
                          <a:cs typeface="Times New Roman" pitchFamily="18" charset="0"/>
                        </a:rPr>
                        <a:t>&gt;5</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&lt;100</a:t>
                      </a:r>
                    </a:p>
                    <a:p>
                      <a:pPr algn="ctr"/>
                      <a:r>
                        <a:rPr lang="en-US" sz="1400" dirty="0" smtClean="0">
                          <a:latin typeface="Times New Roman" pitchFamily="18" charset="0"/>
                          <a:cs typeface="Times New Roman" pitchFamily="18" charset="0"/>
                        </a:rPr>
                        <a:t>100-150</a:t>
                      </a:r>
                    </a:p>
                    <a:p>
                      <a:pPr algn="ctr"/>
                      <a:r>
                        <a:rPr lang="en-US" sz="1400" dirty="0" smtClean="0">
                          <a:latin typeface="Times New Roman" pitchFamily="18" charset="0"/>
                          <a:cs typeface="Times New Roman" pitchFamily="18" charset="0"/>
                        </a:rPr>
                        <a:t>&gt;150</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&lt;5</a:t>
                      </a:r>
                    </a:p>
                    <a:p>
                      <a:pPr algn="ctr"/>
                      <a:r>
                        <a:rPr lang="en-US" sz="1400" dirty="0" smtClean="0">
                          <a:latin typeface="Times New Roman" pitchFamily="18" charset="0"/>
                          <a:cs typeface="Times New Roman" pitchFamily="18" charset="0"/>
                        </a:rPr>
                        <a:t>5-7</a:t>
                      </a:r>
                    </a:p>
                    <a:p>
                      <a:pPr algn="ctr"/>
                      <a:r>
                        <a:rPr lang="en-US" sz="1400" dirty="0" smtClean="0">
                          <a:latin typeface="Times New Roman" pitchFamily="18" charset="0"/>
                          <a:cs typeface="Times New Roman" pitchFamily="18" charset="0"/>
                        </a:rPr>
                        <a:t>&gt;7</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&lt;0,3</a:t>
                      </a:r>
                    </a:p>
                    <a:p>
                      <a:pPr algn="ctr"/>
                      <a:r>
                        <a:rPr lang="en-US" sz="1400" dirty="0" smtClean="0">
                          <a:latin typeface="Times New Roman" pitchFamily="18" charset="0"/>
                          <a:cs typeface="Times New Roman" pitchFamily="18" charset="0"/>
                        </a:rPr>
                        <a:t>0,3-0,5</a:t>
                      </a:r>
                    </a:p>
                    <a:p>
                      <a:pPr algn="ctr"/>
                      <a:r>
                        <a:rPr lang="en-US" sz="1400" dirty="0" smtClean="0">
                          <a:latin typeface="Times New Roman" pitchFamily="18" charset="0"/>
                          <a:cs typeface="Times New Roman" pitchFamily="18" charset="0"/>
                        </a:rPr>
                        <a:t>&gt;0,5</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en-US" sz="1400" dirty="0" smtClean="0">
                          <a:latin typeface="Times New Roman" pitchFamily="18" charset="0"/>
                          <a:cs typeface="Times New Roman" pitchFamily="18" charset="0"/>
                        </a:rPr>
                        <a:t>&lt;3</a:t>
                      </a:r>
                    </a:p>
                    <a:p>
                      <a:pPr algn="ctr"/>
                      <a:r>
                        <a:rPr lang="en-US" sz="1400" dirty="0" smtClean="0">
                          <a:latin typeface="Times New Roman" pitchFamily="18" charset="0"/>
                          <a:cs typeface="Times New Roman" pitchFamily="18" charset="0"/>
                        </a:rPr>
                        <a:t>3-5</a:t>
                      </a:r>
                    </a:p>
                    <a:p>
                      <a:pPr algn="ctr"/>
                      <a:r>
                        <a:rPr lang="en-US" sz="1400" dirty="0" smtClean="0">
                          <a:latin typeface="Times New Roman" pitchFamily="18" charset="0"/>
                          <a:cs typeface="Times New Roman" pitchFamily="18" charset="0"/>
                        </a:rPr>
                        <a:t>&gt;5</a:t>
                      </a:r>
                      <a:endParaRPr lang="ru-RU" sz="1400" dirty="0">
                        <a:latin typeface="Times New Roman" pitchFamily="18" charset="0"/>
                        <a:cs typeface="Times New Roman" pitchFamily="18" charset="0"/>
                      </a:endParaRPr>
                    </a:p>
                  </a:txBody>
                  <a:tcPr anchor="ctr">
                    <a:solidFill>
                      <a:schemeClr val="bg1"/>
                    </a:solidFill>
                  </a:tcPr>
                </a:tc>
              </a:tr>
            </a:tbl>
          </a:graphicData>
        </a:graphic>
      </p:graphicFrame>
      <p:sp>
        <p:nvSpPr>
          <p:cNvPr id="5" name="TextBox 4"/>
          <p:cNvSpPr txBox="1"/>
          <p:nvPr/>
        </p:nvSpPr>
        <p:spPr>
          <a:xfrm>
            <a:off x="357158" y="5929330"/>
            <a:ext cx="8215370" cy="400110"/>
          </a:xfrm>
          <a:prstGeom prst="rect">
            <a:avLst/>
          </a:prstGeom>
          <a:noFill/>
        </p:spPr>
        <p:txBody>
          <a:bodyPr wrap="square" rtlCol="0">
            <a:spAutoFit/>
          </a:bodyPr>
          <a:lstStyle/>
          <a:p>
            <a:pPr algn="just"/>
            <a:r>
              <a:rPr lang="ru-RU" sz="1000" dirty="0" smtClean="0">
                <a:latin typeface="Times New Roman" pitchFamily="18" charset="0"/>
                <a:cs typeface="Times New Roman" pitchFamily="18" charset="0"/>
              </a:rPr>
              <a:t>*Примечание: </a:t>
            </a:r>
            <a:r>
              <a:rPr lang="ru-RU" sz="1000" b="1" dirty="0" smtClean="0">
                <a:latin typeface="Times New Roman" pitchFamily="18" charset="0"/>
                <a:cs typeface="Times New Roman" pitchFamily="18" charset="0"/>
              </a:rPr>
              <a:t>1</a:t>
            </a:r>
            <a:r>
              <a:rPr lang="ru-RU" sz="1000" dirty="0" smtClean="0">
                <a:latin typeface="Times New Roman" pitchFamily="18" charset="0"/>
                <a:cs typeface="Times New Roman" pitchFamily="18" charset="0"/>
              </a:rPr>
              <a:t> – для растений с невысоким выносом микроэлементов; </a:t>
            </a:r>
            <a:r>
              <a:rPr lang="ru-RU" sz="1000" b="1" dirty="0" smtClean="0">
                <a:latin typeface="Times New Roman" pitchFamily="18" charset="0"/>
                <a:cs typeface="Times New Roman" pitchFamily="18" charset="0"/>
              </a:rPr>
              <a:t>2</a:t>
            </a:r>
            <a:r>
              <a:rPr lang="ru-RU" sz="1000" dirty="0" smtClean="0">
                <a:latin typeface="Times New Roman" pitchFamily="18" charset="0"/>
                <a:cs typeface="Times New Roman" pitchFamily="18" charset="0"/>
              </a:rPr>
              <a:t> – для растений с повышенным выносом микроэлементов; </a:t>
            </a:r>
            <a:r>
              <a:rPr lang="ru-RU" sz="1000" b="1" dirty="0" smtClean="0">
                <a:latin typeface="Times New Roman" pitchFamily="18" charset="0"/>
                <a:cs typeface="Times New Roman" pitchFamily="18" charset="0"/>
              </a:rPr>
              <a:t>3</a:t>
            </a:r>
            <a:r>
              <a:rPr lang="ru-RU" sz="1000" dirty="0" smtClean="0">
                <a:latin typeface="Times New Roman" pitchFamily="18" charset="0"/>
                <a:cs typeface="Times New Roman" pitchFamily="18" charset="0"/>
              </a:rPr>
              <a:t> – для растений с высоким выносом микроэлементов.</a:t>
            </a:r>
            <a:endParaRPr lang="ru-RU" sz="1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42852"/>
            <a:ext cx="8572560" cy="715089"/>
          </a:xfrm>
          <a:prstGeom prst="roundRect">
            <a:avLst/>
          </a:prstGeom>
          <a:ln>
            <a:solidFill>
              <a:srgbClr val="00B48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Влияние микроэлементов на физиологическую устойчивость растений к болезням и вредителям</a:t>
            </a:r>
            <a:endParaRPr lang="ru-RU"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428596" y="1000108"/>
          <a:ext cx="8429684" cy="4419600"/>
        </p:xfrm>
        <a:graphic>
          <a:graphicData uri="http://schemas.openxmlformats.org/drawingml/2006/table">
            <a:tbl>
              <a:tblPr firstRow="1" bandRow="1">
                <a:tableStyleId>{5940675A-B579-460E-94D1-54222C63F5DA}</a:tableStyleId>
              </a:tblPr>
              <a:tblGrid>
                <a:gridCol w="5214974"/>
                <a:gridCol w="571504"/>
                <a:gridCol w="571504"/>
                <a:gridCol w="571504"/>
                <a:gridCol w="500066"/>
                <a:gridCol w="500066"/>
                <a:gridCol w="500066"/>
              </a:tblGrid>
              <a:tr h="285752">
                <a:tc>
                  <a:txBody>
                    <a:bodyPr/>
                    <a:lstStyle/>
                    <a:p>
                      <a:pPr algn="ctr"/>
                      <a:r>
                        <a:rPr lang="ru-RU" sz="1400" b="1" dirty="0" smtClean="0">
                          <a:latin typeface="Times New Roman" pitchFamily="18" charset="0"/>
                          <a:cs typeface="Times New Roman" pitchFamily="18" charset="0"/>
                        </a:rPr>
                        <a:t>Болезнь</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В</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Со</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М</a:t>
                      </a:r>
                      <a:r>
                        <a:rPr lang="en-US" sz="1400" b="1" dirty="0" smtClean="0">
                          <a:latin typeface="Times New Roman" pitchFamily="18" charset="0"/>
                          <a:cs typeface="Times New Roman" pitchFamily="18" charset="0"/>
                        </a:rPr>
                        <a:t>n</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en-US" sz="1400" b="1" dirty="0" smtClean="0">
                          <a:latin typeface="Times New Roman" pitchFamily="18" charset="0"/>
                          <a:cs typeface="Times New Roman" pitchFamily="18" charset="0"/>
                        </a:rPr>
                        <a:t>Cu</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en-US" sz="1400" b="1" dirty="0" smtClean="0">
                          <a:latin typeface="Times New Roman" pitchFamily="18" charset="0"/>
                          <a:cs typeface="Times New Roman" pitchFamily="18" charset="0"/>
                        </a:rPr>
                        <a:t>Mo</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en-US" sz="1400" b="1" dirty="0" smtClean="0">
                          <a:latin typeface="Times New Roman" pitchFamily="18" charset="0"/>
                          <a:cs typeface="Times New Roman" pitchFamily="18" charset="0"/>
                        </a:rPr>
                        <a:t>Zn</a:t>
                      </a:r>
                      <a:endParaRPr lang="ru-RU" sz="1400" b="1" dirty="0">
                        <a:latin typeface="Times New Roman" pitchFamily="18" charset="0"/>
                        <a:cs typeface="Times New Roman" pitchFamily="18" charset="0"/>
                      </a:endParaRPr>
                    </a:p>
                  </a:txBody>
                  <a:tcPr anchor="ctr">
                    <a:solidFill>
                      <a:schemeClr val="bg1"/>
                    </a:solidFill>
                  </a:tcPr>
                </a:tc>
              </a:tr>
              <a:tr h="266704">
                <a:tc>
                  <a:txBody>
                    <a:bodyPr/>
                    <a:lstStyle/>
                    <a:p>
                      <a:pPr algn="ctr"/>
                      <a:r>
                        <a:rPr lang="ru-RU" sz="1200" dirty="0" smtClean="0">
                          <a:latin typeface="Times New Roman" pitchFamily="18" charset="0"/>
                          <a:cs typeface="Times New Roman" pitchFamily="18" charset="0"/>
                        </a:rPr>
                        <a:t>Бурная ржавчина зерновых культур</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r>
              <a:tr h="206698">
                <a:tc>
                  <a:txBody>
                    <a:bodyPr/>
                    <a:lstStyle/>
                    <a:p>
                      <a:pPr algn="ctr"/>
                      <a:r>
                        <a:rPr lang="ru-RU" sz="1200" dirty="0" smtClean="0">
                          <a:latin typeface="Times New Roman" pitchFamily="18" charset="0"/>
                          <a:cs typeface="Times New Roman" pitchFamily="18" charset="0"/>
                        </a:rPr>
                        <a:t>Корончатая ржавчина овса</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r>
              <a:tr h="218130">
                <a:tc>
                  <a:txBody>
                    <a:bodyPr/>
                    <a:lstStyle/>
                    <a:p>
                      <a:pPr algn="ctr"/>
                      <a:r>
                        <a:rPr lang="ru-RU" sz="1200" dirty="0" smtClean="0">
                          <a:latin typeface="Times New Roman" pitchFamily="18" charset="0"/>
                          <a:cs typeface="Times New Roman" pitchFamily="18" charset="0"/>
                        </a:rPr>
                        <a:t>Стеблевая ржавчина зерновых культур </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r>
              <a:tr h="229562">
                <a:tc>
                  <a:txBody>
                    <a:bodyPr/>
                    <a:lstStyle/>
                    <a:p>
                      <a:pPr algn="ctr"/>
                      <a:r>
                        <a:rPr lang="ru-RU" sz="1200" dirty="0" smtClean="0">
                          <a:latin typeface="Times New Roman" pitchFamily="18" charset="0"/>
                          <a:cs typeface="Times New Roman" pitchFamily="18" charset="0"/>
                        </a:rPr>
                        <a:t>Мучнистая</a:t>
                      </a:r>
                      <a:r>
                        <a:rPr lang="ru-RU" sz="1200" baseline="0" dirty="0" smtClean="0">
                          <a:latin typeface="Times New Roman" pitchFamily="18" charset="0"/>
                          <a:cs typeface="Times New Roman" pitchFamily="18" charset="0"/>
                        </a:rPr>
                        <a:t> роса зерновых культур </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r>
              <a:tr h="169556">
                <a:tc>
                  <a:txBody>
                    <a:bodyPr/>
                    <a:lstStyle/>
                    <a:p>
                      <a:pPr algn="ctr"/>
                      <a:r>
                        <a:rPr lang="ru-RU" sz="1200" dirty="0" smtClean="0">
                          <a:latin typeface="Times New Roman" pitchFamily="18" charset="0"/>
                          <a:cs typeface="Times New Roman" pitchFamily="18" charset="0"/>
                        </a:rPr>
                        <a:t>Бактериоз и ржавчина льна</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r>
              <a:tr h="252426">
                <a:tc>
                  <a:txBody>
                    <a:bodyPr/>
                    <a:lstStyle/>
                    <a:p>
                      <a:pPr algn="ctr"/>
                      <a:r>
                        <a:rPr lang="ru-RU" sz="1200" dirty="0" smtClean="0">
                          <a:latin typeface="Times New Roman" pitchFamily="18" charset="0"/>
                          <a:cs typeface="Times New Roman" pitchFamily="18" charset="0"/>
                        </a:rPr>
                        <a:t>Ржавчина подсолнечника</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r>
              <a:tr h="192420">
                <a:tc>
                  <a:txBody>
                    <a:bodyPr/>
                    <a:lstStyle/>
                    <a:p>
                      <a:pPr algn="ctr"/>
                      <a:r>
                        <a:rPr lang="ru-RU" sz="1200" dirty="0" err="1" smtClean="0">
                          <a:latin typeface="Times New Roman" pitchFamily="18" charset="0"/>
                          <a:cs typeface="Times New Roman" pitchFamily="18" charset="0"/>
                        </a:rPr>
                        <a:t>Фомоз</a:t>
                      </a:r>
                      <a:r>
                        <a:rPr lang="ru-RU" sz="1200" dirty="0" smtClean="0">
                          <a:latin typeface="Times New Roman" pitchFamily="18" charset="0"/>
                          <a:cs typeface="Times New Roman" pitchFamily="18" charset="0"/>
                        </a:rPr>
                        <a:t> свеклы</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r>
              <a:tr h="132414">
                <a:tc>
                  <a:txBody>
                    <a:bodyPr/>
                    <a:lstStyle/>
                    <a:p>
                      <a:pPr algn="ctr"/>
                      <a:r>
                        <a:rPr lang="ru-RU" sz="1200" dirty="0" smtClean="0">
                          <a:latin typeface="Times New Roman" pitchFamily="18" charset="0"/>
                          <a:cs typeface="Times New Roman" pitchFamily="18" charset="0"/>
                        </a:rPr>
                        <a:t>Ложная мучнистая</a:t>
                      </a:r>
                      <a:r>
                        <a:rPr lang="ru-RU" sz="1200" baseline="0" dirty="0" smtClean="0">
                          <a:latin typeface="Times New Roman" pitchFamily="18" charset="0"/>
                          <a:cs typeface="Times New Roman" pitchFamily="18" charset="0"/>
                        </a:rPr>
                        <a:t> роса свеклы</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r>
              <a:tr h="143846">
                <a:tc>
                  <a:txBody>
                    <a:bodyPr/>
                    <a:lstStyle/>
                    <a:p>
                      <a:pPr algn="ctr"/>
                      <a:r>
                        <a:rPr lang="ru-RU" sz="1200" dirty="0" smtClean="0">
                          <a:latin typeface="Times New Roman" pitchFamily="18" charset="0"/>
                          <a:cs typeface="Times New Roman" pitchFamily="18" charset="0"/>
                        </a:rPr>
                        <a:t>Фитофтороз картофеля</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r>
              <a:tr h="155278">
                <a:tc>
                  <a:txBody>
                    <a:bodyPr/>
                    <a:lstStyle/>
                    <a:p>
                      <a:pPr algn="ctr"/>
                      <a:r>
                        <a:rPr lang="ru-RU" sz="1200" dirty="0" smtClean="0">
                          <a:latin typeface="Times New Roman" pitchFamily="18" charset="0"/>
                          <a:cs typeface="Times New Roman" pitchFamily="18" charset="0"/>
                        </a:rPr>
                        <a:t>Бурная пятнистость томатов</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r>
              <a:tr h="166710">
                <a:tc>
                  <a:txBody>
                    <a:bodyPr/>
                    <a:lstStyle/>
                    <a:p>
                      <a:pPr algn="ctr"/>
                      <a:r>
                        <a:rPr lang="ru-RU" sz="1200" dirty="0" smtClean="0">
                          <a:latin typeface="Times New Roman" pitchFamily="18" charset="0"/>
                          <a:cs typeface="Times New Roman" pitchFamily="18" charset="0"/>
                        </a:rPr>
                        <a:t>Белая пятнистость томатов</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r>
              <a:tr h="178142">
                <a:tc>
                  <a:txBody>
                    <a:bodyPr/>
                    <a:lstStyle/>
                    <a:p>
                      <a:pPr algn="ctr"/>
                      <a:r>
                        <a:rPr lang="ru-RU" sz="1200" dirty="0" smtClean="0">
                          <a:latin typeface="Times New Roman" pitchFamily="18" charset="0"/>
                          <a:cs typeface="Times New Roman" pitchFamily="18" charset="0"/>
                        </a:rPr>
                        <a:t>Фитофтороз</a:t>
                      </a:r>
                      <a:r>
                        <a:rPr lang="ru-RU" sz="1200" baseline="0" dirty="0" smtClean="0">
                          <a:latin typeface="Times New Roman" pitchFamily="18" charset="0"/>
                          <a:cs typeface="Times New Roman" pitchFamily="18" charset="0"/>
                        </a:rPr>
                        <a:t> томатов</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r>
              <a:tr h="189574">
                <a:tc>
                  <a:txBody>
                    <a:bodyPr/>
                    <a:lstStyle/>
                    <a:p>
                      <a:pPr algn="ctr"/>
                      <a:r>
                        <a:rPr lang="ru-RU" sz="1200" dirty="0" smtClean="0">
                          <a:latin typeface="Times New Roman" pitchFamily="18" charset="0"/>
                          <a:cs typeface="Times New Roman" pitchFamily="18" charset="0"/>
                        </a:rPr>
                        <a:t>Бактериоз</a:t>
                      </a:r>
                      <a:r>
                        <a:rPr lang="ru-RU" sz="1200" baseline="0" dirty="0" smtClean="0">
                          <a:latin typeface="Times New Roman" pitchFamily="18" charset="0"/>
                          <a:cs typeface="Times New Roman" pitchFamily="18" charset="0"/>
                        </a:rPr>
                        <a:t> капусты</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r>
              <a:tr h="201006">
                <a:tc>
                  <a:txBody>
                    <a:bodyPr/>
                    <a:lstStyle/>
                    <a:p>
                      <a:pPr algn="ctr"/>
                      <a:r>
                        <a:rPr lang="ru-RU" sz="1200" dirty="0" smtClean="0">
                          <a:latin typeface="Times New Roman" pitchFamily="18" charset="0"/>
                          <a:cs typeface="Times New Roman" pitchFamily="18" charset="0"/>
                        </a:rPr>
                        <a:t>Мучнистая роса капусты</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r>
              <a:tr h="141000">
                <a:tc>
                  <a:txBody>
                    <a:bodyPr/>
                    <a:lstStyle/>
                    <a:p>
                      <a:pPr algn="ctr"/>
                      <a:r>
                        <a:rPr lang="ru-RU" sz="1200" dirty="0" smtClean="0">
                          <a:latin typeface="Times New Roman" pitchFamily="18" charset="0"/>
                          <a:cs typeface="Times New Roman" pitchFamily="18" charset="0"/>
                        </a:rPr>
                        <a:t>Мучнистая роса крыжовника</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endParaRPr lang="ru-RU" sz="120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solidFill>
                      <a:schemeClr val="bg1"/>
                    </a:solidFill>
                  </a:tcPr>
                </a:tc>
                <a:tc>
                  <a:txBody>
                    <a:bodyPr/>
                    <a:lstStyle/>
                    <a:p>
                      <a:pPr algn="ctr"/>
                      <a:endParaRPr lang="ru-RU" sz="1200" dirty="0">
                        <a:latin typeface="Times New Roman" pitchFamily="18" charset="0"/>
                        <a:cs typeface="Times New Roman" pitchFamily="18" charset="0"/>
                      </a:endParaRPr>
                    </a:p>
                  </a:txBody>
                  <a:tcPr anchor="ctr">
                    <a:solidFill>
                      <a:schemeClr val="bg1"/>
                    </a:solidFill>
                  </a:tcPr>
                </a:tc>
              </a:tr>
            </a:tbl>
          </a:graphicData>
        </a:graphic>
      </p:graphicFrame>
      <p:sp>
        <p:nvSpPr>
          <p:cNvPr id="4" name="Скругленный прямоугольник 3"/>
          <p:cNvSpPr/>
          <p:nvPr/>
        </p:nvSpPr>
        <p:spPr>
          <a:xfrm>
            <a:off x="571472" y="5715016"/>
            <a:ext cx="8072494" cy="919401"/>
          </a:xfrm>
          <a:prstGeom prst="roundRect">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200" dirty="0" smtClean="0">
                <a:latin typeface="Times New Roman" pitchFamily="18" charset="0"/>
                <a:cs typeface="Times New Roman" pitchFamily="18" charset="0"/>
              </a:rPr>
              <a:t>С целью снижения вредоносности болезней рекомендуется применять следующие  микроэлементы: гельминтоспориоз картофеля – медь, марганец; рак картофеля – медь, молибден, марганец ; черная ножка картофеля – медь, марганец; </a:t>
            </a:r>
            <a:r>
              <a:rPr lang="ru-RU" sz="1200" dirty="0" err="1" smtClean="0">
                <a:latin typeface="Times New Roman" pitchFamily="18" charset="0"/>
                <a:cs typeface="Times New Roman" pitchFamily="18" charset="0"/>
              </a:rPr>
              <a:t>вертициллез</a:t>
            </a:r>
            <a:r>
              <a:rPr lang="ru-RU" sz="1200" dirty="0" smtClean="0">
                <a:latin typeface="Times New Roman" pitchFamily="18" charset="0"/>
                <a:cs typeface="Times New Roman" pitchFamily="18" charset="0"/>
              </a:rPr>
              <a:t> картофеля – кобальт; черная ножка и кила капусты – марганец, бор; </a:t>
            </a:r>
            <a:r>
              <a:rPr lang="ru-RU" sz="1200" dirty="0" err="1" smtClean="0">
                <a:latin typeface="Times New Roman" pitchFamily="18" charset="0"/>
                <a:cs typeface="Times New Roman" pitchFamily="18" charset="0"/>
              </a:rPr>
              <a:t>фомоз</a:t>
            </a:r>
            <a:r>
              <a:rPr lang="ru-RU" sz="1200" dirty="0" smtClean="0">
                <a:latin typeface="Times New Roman" pitchFamily="18" charset="0"/>
                <a:cs typeface="Times New Roman" pitchFamily="18" charset="0"/>
              </a:rPr>
              <a:t> моркови – бор; черный рак яблони – бор, марганец; серная гниль клубники – марганец.</a:t>
            </a:r>
            <a:endParaRPr lang="ru-RU" sz="12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428596" y="928670"/>
          <a:ext cx="8215375" cy="2661300"/>
        </p:xfrm>
        <a:graphic>
          <a:graphicData uri="http://schemas.openxmlformats.org/drawingml/2006/table">
            <a:tbl>
              <a:tblPr firstRow="1" bandRow="1">
                <a:tableStyleId>{5940675A-B579-460E-94D1-54222C63F5DA}</a:tableStyleId>
              </a:tblPr>
              <a:tblGrid>
                <a:gridCol w="2000264"/>
                <a:gridCol w="1000132"/>
                <a:gridCol w="928694"/>
                <a:gridCol w="1214446"/>
                <a:gridCol w="1000132"/>
                <a:gridCol w="1000132"/>
                <a:gridCol w="1071575"/>
              </a:tblGrid>
              <a:tr h="357190">
                <a:tc>
                  <a:txBody>
                    <a:bodyPr/>
                    <a:lstStyle/>
                    <a:p>
                      <a:pPr algn="ctr"/>
                      <a:r>
                        <a:rPr lang="ru-RU" sz="1400" b="1" dirty="0" smtClean="0">
                          <a:latin typeface="Times New Roman" pitchFamily="18" charset="0"/>
                          <a:cs typeface="Times New Roman" pitchFamily="18" charset="0"/>
                        </a:rPr>
                        <a:t>Удобрение </a:t>
                      </a:r>
                      <a:endParaRPr lang="ru-RU" sz="1400" b="1" dirty="0">
                        <a:latin typeface="Times New Roman" pitchFamily="18" charset="0"/>
                        <a:cs typeface="Times New Roman" pitchFamily="18" charset="0"/>
                      </a:endParaRPr>
                    </a:p>
                  </a:txBody>
                  <a:tcPr>
                    <a:solidFill>
                      <a:schemeClr val="bg1"/>
                    </a:solidFill>
                  </a:tcPr>
                </a:tc>
                <a:tc>
                  <a:txBody>
                    <a:bodyPr/>
                    <a:lstStyle/>
                    <a:p>
                      <a:pPr algn="ctr"/>
                      <a:r>
                        <a:rPr lang="ru-RU" sz="1400" b="1" dirty="0" smtClean="0">
                          <a:latin typeface="Times New Roman" pitchFamily="18" charset="0"/>
                          <a:cs typeface="Times New Roman" pitchFamily="18" charset="0"/>
                        </a:rPr>
                        <a:t>В</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Со</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М</a:t>
                      </a:r>
                      <a:r>
                        <a:rPr lang="en-US" sz="1400" b="1" dirty="0" smtClean="0">
                          <a:latin typeface="Times New Roman" pitchFamily="18" charset="0"/>
                          <a:cs typeface="Times New Roman" pitchFamily="18" charset="0"/>
                        </a:rPr>
                        <a:t>n</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en-US" sz="1400" b="1" dirty="0" smtClean="0">
                          <a:latin typeface="Times New Roman" pitchFamily="18" charset="0"/>
                          <a:cs typeface="Times New Roman" pitchFamily="18" charset="0"/>
                        </a:rPr>
                        <a:t>Cu</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en-US" sz="1400" b="1" dirty="0" smtClean="0">
                          <a:latin typeface="Times New Roman" pitchFamily="18" charset="0"/>
                          <a:cs typeface="Times New Roman" pitchFamily="18" charset="0"/>
                        </a:rPr>
                        <a:t>Mo</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en-US" sz="1400" b="1" dirty="0" smtClean="0">
                          <a:latin typeface="Times New Roman" pitchFamily="18" charset="0"/>
                          <a:cs typeface="Times New Roman" pitchFamily="18" charset="0"/>
                        </a:rPr>
                        <a:t>Zn</a:t>
                      </a:r>
                      <a:endParaRPr lang="ru-RU" sz="1400" b="1" dirty="0">
                        <a:latin typeface="Times New Roman" pitchFamily="18" charset="0"/>
                        <a:cs typeface="Times New Roman" pitchFamily="18" charset="0"/>
                      </a:endParaRPr>
                    </a:p>
                  </a:txBody>
                  <a:tcPr anchor="ctr">
                    <a:solidFill>
                      <a:schemeClr val="bg1"/>
                    </a:solidFill>
                  </a:tcPr>
                </a:tc>
              </a:tr>
              <a:tr h="357190">
                <a:tc>
                  <a:txBody>
                    <a:bodyPr/>
                    <a:lstStyle/>
                    <a:p>
                      <a:pPr algn="ctr"/>
                      <a:r>
                        <a:rPr lang="ru-RU" sz="1400" dirty="0" smtClean="0">
                          <a:latin typeface="Times New Roman" pitchFamily="18" charset="0"/>
                          <a:cs typeface="Times New Roman" pitchFamily="18" charset="0"/>
                        </a:rPr>
                        <a:t>Сульфат аммония </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0-6</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0-0,14</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0-40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0,3-10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0,1-0,2</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1-500</a:t>
                      </a:r>
                      <a:endParaRPr lang="ru-RU" sz="1400" dirty="0">
                        <a:latin typeface="Times New Roman" pitchFamily="18" charset="0"/>
                        <a:cs typeface="Times New Roman" pitchFamily="18" charset="0"/>
                      </a:endParaRPr>
                    </a:p>
                  </a:txBody>
                  <a:tcPr>
                    <a:solidFill>
                      <a:schemeClr val="bg1"/>
                    </a:solidFill>
                  </a:tcPr>
                </a:tc>
              </a:tr>
              <a:tr h="357190">
                <a:tc>
                  <a:txBody>
                    <a:bodyPr/>
                    <a:lstStyle/>
                    <a:p>
                      <a:pPr algn="ctr"/>
                      <a:r>
                        <a:rPr lang="ru-RU" sz="1400" dirty="0" smtClean="0">
                          <a:latin typeface="Times New Roman" pitchFamily="18" charset="0"/>
                          <a:cs typeface="Times New Roman" pitchFamily="18" charset="0"/>
                        </a:rPr>
                        <a:t>Фосфоритная</a:t>
                      </a:r>
                      <a:r>
                        <a:rPr lang="ru-RU" sz="1400" baseline="0" dirty="0" smtClean="0">
                          <a:latin typeface="Times New Roman" pitchFamily="18" charset="0"/>
                          <a:cs typeface="Times New Roman" pitchFamily="18" charset="0"/>
                        </a:rPr>
                        <a:t> мука</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3-180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1-10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40-1800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1-300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0,1-60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4-1000</a:t>
                      </a:r>
                      <a:endParaRPr lang="ru-RU" sz="1400" dirty="0">
                        <a:latin typeface="Times New Roman" pitchFamily="18" charset="0"/>
                        <a:cs typeface="Times New Roman" pitchFamily="18" charset="0"/>
                      </a:endParaRPr>
                    </a:p>
                  </a:txBody>
                  <a:tcPr>
                    <a:solidFill>
                      <a:schemeClr val="bg1"/>
                    </a:solidFill>
                  </a:tcPr>
                </a:tc>
              </a:tr>
              <a:tr h="357190">
                <a:tc>
                  <a:txBody>
                    <a:bodyPr/>
                    <a:lstStyle/>
                    <a:p>
                      <a:pPr algn="ctr"/>
                      <a:r>
                        <a:rPr lang="ru-RU" sz="1400" dirty="0" smtClean="0">
                          <a:latin typeface="Times New Roman" pitchFamily="18" charset="0"/>
                          <a:cs typeface="Times New Roman" pitchFamily="18" charset="0"/>
                        </a:rPr>
                        <a:t>Суперфосфат простой</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20-100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1-10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10-1000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1-270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2-10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0,3-600</a:t>
                      </a:r>
                      <a:endParaRPr lang="ru-RU" sz="1400" dirty="0">
                        <a:latin typeface="Times New Roman" pitchFamily="18" charset="0"/>
                        <a:cs typeface="Times New Roman" pitchFamily="18" charset="0"/>
                      </a:endParaRPr>
                    </a:p>
                  </a:txBody>
                  <a:tcPr>
                    <a:solidFill>
                      <a:schemeClr val="bg1"/>
                    </a:solidFill>
                  </a:tcPr>
                </a:tc>
              </a:tr>
              <a:tr h="357190">
                <a:tc>
                  <a:txBody>
                    <a:bodyPr/>
                    <a:lstStyle/>
                    <a:p>
                      <a:pPr algn="ctr"/>
                      <a:r>
                        <a:rPr lang="ru-RU" sz="1400" dirty="0" smtClean="0">
                          <a:latin typeface="Times New Roman" pitchFamily="18" charset="0"/>
                          <a:cs typeface="Times New Roman" pitchFamily="18" charset="0"/>
                        </a:rPr>
                        <a:t>Калийная соль</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0-10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0-8</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0-10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0-0,5</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1-3</a:t>
                      </a:r>
                      <a:endParaRPr lang="ru-RU" sz="1400" dirty="0">
                        <a:latin typeface="Times New Roman" pitchFamily="18" charset="0"/>
                        <a:cs typeface="Times New Roman" pitchFamily="18" charset="0"/>
                      </a:endParaRPr>
                    </a:p>
                  </a:txBody>
                  <a:tcPr>
                    <a:solidFill>
                      <a:schemeClr val="bg1"/>
                    </a:solidFill>
                  </a:tcPr>
                </a:tc>
              </a:tr>
              <a:tr h="357190">
                <a:tc>
                  <a:txBody>
                    <a:bodyPr/>
                    <a:lstStyle/>
                    <a:p>
                      <a:pPr algn="ctr"/>
                      <a:r>
                        <a:rPr lang="ru-RU" sz="1400" dirty="0" smtClean="0">
                          <a:latin typeface="Times New Roman" pitchFamily="18" charset="0"/>
                          <a:cs typeface="Times New Roman" pitchFamily="18" charset="0"/>
                        </a:rPr>
                        <a:t>Сульфат калия</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3-40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0,1</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1-13</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0-10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0,03</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2-8</a:t>
                      </a:r>
                      <a:endParaRPr lang="ru-RU" sz="1400" dirty="0">
                        <a:latin typeface="Times New Roman" pitchFamily="18" charset="0"/>
                        <a:cs typeface="Times New Roman" pitchFamily="18" charset="0"/>
                      </a:endParaRPr>
                    </a:p>
                  </a:txBody>
                  <a:tcPr>
                    <a:solidFill>
                      <a:schemeClr val="bg1"/>
                    </a:solidFill>
                  </a:tcPr>
                </a:tc>
              </a:tr>
              <a:tr h="333388">
                <a:tc>
                  <a:txBody>
                    <a:bodyPr/>
                    <a:lstStyle/>
                    <a:p>
                      <a:pPr algn="ctr"/>
                      <a:r>
                        <a:rPr lang="ru-RU" sz="1400" dirty="0" smtClean="0">
                          <a:latin typeface="Times New Roman" pitchFamily="18" charset="0"/>
                          <a:cs typeface="Times New Roman" pitchFamily="18" charset="0"/>
                        </a:rPr>
                        <a:t>Навоз, на</a:t>
                      </a:r>
                      <a:r>
                        <a:rPr lang="ru-RU" sz="1400" baseline="0" dirty="0" smtClean="0">
                          <a:latin typeface="Times New Roman" pitchFamily="18" charset="0"/>
                          <a:cs typeface="Times New Roman" pitchFamily="18" charset="0"/>
                        </a:rPr>
                        <a:t> сухое вещество</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30-40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1-1,5</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180-240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25-35</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2,5-3,2</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200-450</a:t>
                      </a:r>
                      <a:endParaRPr lang="ru-RU" sz="1400" dirty="0">
                        <a:latin typeface="Times New Roman" pitchFamily="18" charset="0"/>
                        <a:cs typeface="Times New Roman" pitchFamily="18" charset="0"/>
                      </a:endParaRPr>
                    </a:p>
                  </a:txBody>
                  <a:tcPr>
                    <a:solidFill>
                      <a:schemeClr val="bg1"/>
                    </a:solidFill>
                  </a:tcPr>
                </a:tc>
              </a:tr>
            </a:tbl>
          </a:graphicData>
        </a:graphic>
      </p:graphicFrame>
      <p:sp>
        <p:nvSpPr>
          <p:cNvPr id="4" name="TextBox 3"/>
          <p:cNvSpPr txBox="1"/>
          <p:nvPr/>
        </p:nvSpPr>
        <p:spPr>
          <a:xfrm>
            <a:off x="214282" y="142852"/>
            <a:ext cx="8715436" cy="408623"/>
          </a:xfrm>
          <a:prstGeom prst="roundRect">
            <a:avLst/>
          </a:prstGeom>
          <a:ln>
            <a:solidFill>
              <a:srgbClr val="00B48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Содержание микроэлементов в минеральных и органических удобрениях, мг/кг</a:t>
            </a:r>
            <a:endParaRPr lang="ru-RU" dirty="0">
              <a:latin typeface="Times New Roman" pitchFamily="18" charset="0"/>
              <a:cs typeface="Times New Roman" pitchFamily="18" charset="0"/>
            </a:endParaRPr>
          </a:p>
        </p:txBody>
      </p:sp>
      <p:sp>
        <p:nvSpPr>
          <p:cNvPr id="5" name="TextBox 4"/>
          <p:cNvSpPr txBox="1"/>
          <p:nvPr/>
        </p:nvSpPr>
        <p:spPr>
          <a:xfrm>
            <a:off x="357158" y="4143380"/>
            <a:ext cx="8358246" cy="1328023"/>
          </a:xfrm>
          <a:prstGeom prst="roundRect">
            <a:avLst/>
          </a:prstGeom>
          <a:ln>
            <a:solidFill>
              <a:srgbClr val="00B48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ru-RU" dirty="0" smtClean="0">
                <a:latin typeface="Times New Roman" pitchFamily="18" charset="0"/>
                <a:cs typeface="Times New Roman" pitchFamily="18" charset="0"/>
              </a:rPr>
              <a:t>В минеральных удобрениях 70-75% валового содержания  микроэлементов находится в подвижной форме, в навозе – не более 25%. Однако при регулярном внесении навоза в почву потребность растений в микроэлементах, как правило, полностью удовлетворяется.</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6867128" cy="2781240"/>
          </a:xfrm>
          <a:prstGeom prst="roundRect">
            <a:avLst>
              <a:gd name="adj" fmla="val 7016"/>
            </a:avLst>
          </a:prstGeom>
          <a:solidFill>
            <a:schemeClr val="bg1"/>
          </a:solidFill>
          <a:ln>
            <a:solidFill>
              <a:srgbClr val="00B481"/>
            </a:solidFill>
          </a:ln>
        </p:spPr>
        <p:txBody>
          <a:bodyPr wrap="square" rtlCol="0">
            <a:spAutoFit/>
          </a:bodyPr>
          <a:lstStyle/>
          <a:p>
            <a:pPr algn="ctr"/>
            <a:r>
              <a:rPr lang="ru-RU" sz="2400" b="1" dirty="0" smtClean="0">
                <a:solidFill>
                  <a:srgbClr val="339966"/>
                </a:solidFill>
                <a:latin typeface="Times New Roman" pitchFamily="18" charset="0"/>
                <a:cs typeface="Times New Roman" pitchFamily="18" charset="0"/>
              </a:rPr>
              <a:t>Микроудобрения делятся:</a:t>
            </a:r>
          </a:p>
          <a:p>
            <a:endParaRPr lang="ru-RU" b="1" dirty="0">
              <a:latin typeface="Times New Roman" pitchFamily="18" charset="0"/>
              <a:cs typeface="Times New Roman" pitchFamily="18" charset="0"/>
            </a:endParaRPr>
          </a:p>
          <a:p>
            <a:pPr marL="285750" indent="-285750">
              <a:lnSpc>
                <a:spcPct val="150000"/>
              </a:lnSpc>
              <a:buFont typeface="Wingdings" pitchFamily="2" charset="2"/>
              <a:buChar char="Ø"/>
            </a:pPr>
            <a:r>
              <a:rPr lang="ru-RU" b="1" dirty="0" smtClean="0">
                <a:latin typeface="Times New Roman" pitchFamily="18" charset="0"/>
                <a:cs typeface="Times New Roman" pitchFamily="18" charset="0"/>
              </a:rPr>
              <a:t>Минеральные соли</a:t>
            </a:r>
          </a:p>
          <a:p>
            <a:pPr marL="285750" indent="-285750">
              <a:lnSpc>
                <a:spcPct val="150000"/>
              </a:lnSpc>
              <a:buFont typeface="Wingdings" pitchFamily="2" charset="2"/>
              <a:buChar char="Ø"/>
            </a:pPr>
            <a:r>
              <a:rPr lang="ru-RU" b="1" dirty="0" err="1" smtClean="0">
                <a:latin typeface="Times New Roman" pitchFamily="18" charset="0"/>
                <a:cs typeface="Times New Roman" pitchFamily="18" charset="0"/>
              </a:rPr>
              <a:t>Гуматы</a:t>
            </a:r>
            <a:r>
              <a:rPr lang="ru-RU" b="1" dirty="0" smtClean="0">
                <a:latin typeface="Times New Roman" pitchFamily="18" charset="0"/>
                <a:cs typeface="Times New Roman" pitchFamily="18" charset="0"/>
              </a:rPr>
              <a:t> </a:t>
            </a:r>
          </a:p>
          <a:p>
            <a:pPr marL="285750" indent="-285750">
              <a:lnSpc>
                <a:spcPct val="150000"/>
              </a:lnSpc>
              <a:buFont typeface="Wingdings" pitchFamily="2" charset="2"/>
              <a:buChar char="Ø"/>
            </a:pPr>
            <a:r>
              <a:rPr lang="ru-RU" b="1" dirty="0" smtClean="0">
                <a:latin typeface="Times New Roman" pitchFamily="18" charset="0"/>
                <a:cs typeface="Times New Roman" pitchFamily="18" charset="0"/>
              </a:rPr>
              <a:t>Хелатные удобрения</a:t>
            </a:r>
          </a:p>
          <a:p>
            <a:pPr marL="285750" indent="-285750">
              <a:lnSpc>
                <a:spcPct val="150000"/>
              </a:lnSpc>
              <a:buFont typeface="Wingdings" pitchFamily="2" charset="2"/>
              <a:buChar char="Ø"/>
            </a:pPr>
            <a:r>
              <a:rPr lang="ru-RU" b="1" dirty="0" smtClean="0">
                <a:latin typeface="Times New Roman" pitchFamily="18" charset="0"/>
                <a:cs typeface="Times New Roman" pitchFamily="18" charset="0"/>
              </a:rPr>
              <a:t>Органоминеральные удобрения</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01008"/>
            <a:ext cx="6579096" cy="2741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987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2"/>
            <a:ext cx="7905897" cy="5209937"/>
          </a:xfrm>
          <a:prstGeom prst="roundRect">
            <a:avLst>
              <a:gd name="adj" fmla="val 8554"/>
            </a:avLst>
          </a:prstGeom>
          <a:solidFill>
            <a:schemeClr val="bg1"/>
          </a:solidFill>
          <a:ln>
            <a:solidFill>
              <a:srgbClr val="00B481"/>
            </a:solidFill>
          </a:ln>
        </p:spPr>
        <p:txBody>
          <a:bodyPr wrap="square" rtlCol="0">
            <a:spAutoFit/>
          </a:bodyPr>
          <a:lstStyle/>
          <a:p>
            <a:pPr algn="ctr"/>
            <a:r>
              <a:rPr lang="ru-RU" sz="1600" b="1" dirty="0" smtClean="0">
                <a:latin typeface="Times New Roman" pitchFamily="18" charset="0"/>
                <a:cs typeface="Times New Roman" pitchFamily="18" charset="0"/>
              </a:rPr>
              <a:t>Минеральные соли</a:t>
            </a:r>
          </a:p>
          <a:p>
            <a:pPr algn="ctr"/>
            <a:endParaRPr lang="ru-RU" sz="1600" b="1"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Минеральные соли применяют для </a:t>
            </a:r>
            <a:r>
              <a:rPr lang="ru-RU" sz="1400" dirty="0">
                <a:latin typeface="Times New Roman" pitchFamily="18" charset="0"/>
                <a:cs typeface="Times New Roman" pitchFamily="18" charset="0"/>
              </a:rPr>
              <a:t>корневых, некорневых подкормок и замачивания семян использовали сульфат цинка, </a:t>
            </a:r>
            <a:r>
              <a:rPr lang="ru-RU" sz="1400" dirty="0" err="1">
                <a:latin typeface="Times New Roman" pitchFamily="18" charset="0"/>
                <a:cs typeface="Times New Roman" pitchFamily="18" charset="0"/>
              </a:rPr>
              <a:t>молибдат</a:t>
            </a:r>
            <a:r>
              <a:rPr lang="ru-RU" sz="1400" dirty="0">
                <a:latin typeface="Times New Roman" pitchFamily="18" charset="0"/>
                <a:cs typeface="Times New Roman" pitchFamily="18" charset="0"/>
              </a:rPr>
              <a:t> аммония, сульфат марганца, борную кислоту, сульфат кобальта, буру и т. п. Этот вид микроудобрений на современном рынке представлен в виде </a:t>
            </a:r>
            <a:r>
              <a:rPr lang="ru-RU" sz="1400" dirty="0" err="1">
                <a:latin typeface="Times New Roman" pitchFamily="18" charset="0"/>
                <a:cs typeface="Times New Roman" pitchFamily="18" charset="0"/>
              </a:rPr>
              <a:t>моносолей</a:t>
            </a:r>
            <a:r>
              <a:rPr lang="ru-RU" sz="1400" dirty="0">
                <a:latin typeface="Times New Roman" pitchFamily="18" charset="0"/>
                <a:cs typeface="Times New Roman" pitchFamily="18" charset="0"/>
              </a:rPr>
              <a:t> или готовых смесей, где соли дозированы в определенных пропорциях</a:t>
            </a:r>
            <a:r>
              <a:rPr lang="ru-RU" sz="1400" dirty="0" smtClean="0">
                <a:latin typeface="Times New Roman" pitchFamily="18" charset="0"/>
                <a:cs typeface="Times New Roman" pitchFamily="18" charset="0"/>
              </a:rPr>
              <a:t>.</a:t>
            </a:r>
          </a:p>
          <a:p>
            <a:pPr algn="ctr"/>
            <a:r>
              <a:rPr lang="ru-RU" sz="16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Плюсы и минусы:</a:t>
            </a:r>
          </a:p>
          <a:p>
            <a:pPr marL="171450" indent="-171450" algn="just">
              <a:buFont typeface="Arial" pitchFamily="34" charset="0"/>
              <a:buChar char="•"/>
            </a:pPr>
            <a:r>
              <a:rPr lang="ru-RU" sz="1400" dirty="0" smtClean="0">
                <a:latin typeface="Times New Roman" pitchFamily="18" charset="0"/>
                <a:cs typeface="Times New Roman" pitchFamily="18" charset="0"/>
              </a:rPr>
              <a:t>Недорогое изготовление данных удобрений, но оно сопряжено с многочисленными трудностями рабочего момента, связанными с приготовлением растворов и смешиванием;</a:t>
            </a:r>
          </a:p>
          <a:p>
            <a:pPr marL="171450" indent="-171450" algn="just">
              <a:buFont typeface="Arial" pitchFamily="34" charset="0"/>
              <a:buChar char="•"/>
            </a:pPr>
            <a:r>
              <a:rPr lang="ru-RU" sz="1400" dirty="0" smtClean="0">
                <a:latin typeface="Times New Roman" pitchFamily="18" charset="0"/>
                <a:cs typeface="Times New Roman" pitchFamily="18" charset="0"/>
              </a:rPr>
              <a:t>Эффективны на почвах  со слабокислой и кислой средой, но при подщелачивании переходят в малорастворимые формы и становятся труднодоступными для растений;</a:t>
            </a:r>
          </a:p>
          <a:p>
            <a:pPr marL="171450" indent="-171450" algn="just">
              <a:buFont typeface="Arial" pitchFamily="34" charset="0"/>
              <a:buChar char="•"/>
            </a:pPr>
            <a:r>
              <a:rPr lang="ru-RU" sz="1400" dirty="0" smtClean="0">
                <a:latin typeface="Times New Roman" pitchFamily="18" charset="0"/>
                <a:cs typeface="Times New Roman" pitchFamily="18" charset="0"/>
              </a:rPr>
              <a:t>Смешивание разных солей может привести к их взаимодействию с образованием нерастворимых соединений;</a:t>
            </a:r>
          </a:p>
          <a:p>
            <a:pPr marL="171450" indent="-171450" algn="just">
              <a:buFont typeface="Arial" pitchFamily="34" charset="0"/>
              <a:buChar char="•"/>
            </a:pPr>
            <a:r>
              <a:rPr lang="ru-RU" sz="1400" dirty="0" smtClean="0">
                <a:latin typeface="Times New Roman" pitchFamily="18" charset="0"/>
                <a:cs typeface="Times New Roman" pitchFamily="18" charset="0"/>
              </a:rPr>
              <a:t>Некомпетентное  использование минеральных  солей может повлечь за собой токсический эффект для растений и привести к загрязнению почвы;</a:t>
            </a:r>
          </a:p>
          <a:p>
            <a:pPr marL="171450" indent="-171450" algn="just">
              <a:buFont typeface="Arial" pitchFamily="34" charset="0"/>
              <a:buChar char="•"/>
            </a:pPr>
            <a:r>
              <a:rPr lang="ru-RU" sz="1400" dirty="0" smtClean="0">
                <a:latin typeface="Times New Roman" pitchFamily="18" charset="0"/>
                <a:cs typeface="Times New Roman" pitchFamily="18" charset="0"/>
              </a:rPr>
              <a:t>В зависимости от формы микроудобрений и состава минеральной соли в почву могут попадать нежелательные анионы и катионы, такие как ионы натрия и хлора;</a:t>
            </a:r>
          </a:p>
          <a:p>
            <a:pPr marL="171450" indent="-171450" algn="just">
              <a:buFont typeface="Arial" pitchFamily="34" charset="0"/>
              <a:buChar char="•"/>
            </a:pPr>
            <a:r>
              <a:rPr lang="ru-RU" sz="1400" dirty="0" smtClean="0">
                <a:latin typeface="Times New Roman" pitchFamily="18" charset="0"/>
                <a:cs typeface="Times New Roman" pitchFamily="18" charset="0"/>
              </a:rPr>
              <a:t>При некорневой подкормке применение минеральных солей всегда сопровождается опасностью получить ожоги листьев  из-за превышения концентрации  рабочего раствора (допустимые концентрации для солей – от 0,2 до 0,05 %). </a:t>
            </a:r>
          </a:p>
          <a:p>
            <a:endParaRPr lang="ru-RU" sz="12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797152"/>
            <a:ext cx="2376264" cy="1865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599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57158" y="142852"/>
            <a:ext cx="8429684" cy="3005018"/>
          </a:xfrm>
          <a:prstGeom prst="roundRect">
            <a:avLst>
              <a:gd name="adj" fmla="val 6984"/>
            </a:avLst>
          </a:prstGeom>
          <a:ln>
            <a:solidFill>
              <a:srgbClr val="00B481"/>
            </a:solidFill>
          </a:ln>
        </p:spPr>
        <p:style>
          <a:lnRef idx="2">
            <a:schemeClr val="accent3"/>
          </a:lnRef>
          <a:fillRef idx="1">
            <a:schemeClr val="lt1"/>
          </a:fillRef>
          <a:effectRef idx="0">
            <a:schemeClr val="accent3"/>
          </a:effectRef>
          <a:fontRef idx="minor">
            <a:schemeClr val="dk1"/>
          </a:fontRef>
        </p:style>
        <p:txBody>
          <a:bodyPr wrap="square">
            <a:spAutoFit/>
          </a:bodyPr>
          <a:lstStyle/>
          <a:p>
            <a:pPr indent="457200" algn="ctr">
              <a:defRPr/>
            </a:pPr>
            <a:r>
              <a:rPr lang="ru-RU" sz="1400" b="1" dirty="0" smtClean="0">
                <a:latin typeface="Times New Roman" pitchFamily="18" charset="0"/>
                <a:cs typeface="Times New Roman" pitchFamily="18" charset="0"/>
              </a:rPr>
              <a:t>Борные удобрения</a:t>
            </a:r>
          </a:p>
          <a:p>
            <a:pPr indent="457200" algn="just">
              <a:defRPr/>
            </a:pPr>
            <a:r>
              <a:rPr lang="ru-RU" sz="1400" dirty="0" smtClean="0">
                <a:latin typeface="Times New Roman" pitchFamily="18" charset="0"/>
                <a:cs typeface="Times New Roman" pitchFamily="18" charset="0"/>
              </a:rPr>
              <a:t>Борные удобрения могут быть использованы для внесения в почву, для предпосевной обработки семян и для некорневых подкормок. Для внесения в почву широко применяют/ гранулированный </a:t>
            </a:r>
            <a:r>
              <a:rPr lang="ru-RU" sz="1400" dirty="0" err="1" smtClean="0">
                <a:latin typeface="Times New Roman" pitchFamily="18" charset="0"/>
                <a:cs typeface="Times New Roman" pitchFamily="18" charset="0"/>
              </a:rPr>
              <a:t>боросуперфосфат</a:t>
            </a:r>
            <a:r>
              <a:rPr lang="ru-RU" sz="1400" dirty="0" smtClean="0">
                <a:latin typeface="Times New Roman" pitchFamily="18" charset="0"/>
                <a:cs typeface="Times New Roman" pitchFamily="18" charset="0"/>
              </a:rPr>
              <a:t> светло-серые гранулы (18,5 – 19 % </a:t>
            </a:r>
            <a:r>
              <a:rPr lang="ru-RU" sz="1400" i="1" dirty="0" smtClean="0">
                <a:latin typeface="Times New Roman" pitchFamily="18" charset="0"/>
                <a:cs typeface="Times New Roman" pitchFamily="18" charset="0"/>
              </a:rPr>
              <a:t>Р2О5</a:t>
            </a:r>
            <a:r>
              <a:rPr lang="ru-RU" sz="1400" dirty="0" smtClean="0">
                <a:latin typeface="Times New Roman" pitchFamily="18" charset="0"/>
                <a:cs typeface="Times New Roman" pitchFamily="18" charset="0"/>
              </a:rPr>
              <a:t> и 1,5 % </a:t>
            </a:r>
            <a:r>
              <a:rPr lang="ru-RU" sz="1400" i="1" dirty="0" smtClean="0">
                <a:latin typeface="Times New Roman" pitchFamily="18" charset="0"/>
                <a:cs typeface="Times New Roman" pitchFamily="18" charset="0"/>
              </a:rPr>
              <a:t>Н</a:t>
            </a:r>
            <a:r>
              <a:rPr lang="ru-RU" sz="1200" i="1" dirty="0" smtClean="0">
                <a:latin typeface="Times New Roman" pitchFamily="18" charset="0"/>
                <a:cs typeface="Times New Roman" pitchFamily="18" charset="0"/>
              </a:rPr>
              <a:t>3</a:t>
            </a:r>
            <a:r>
              <a:rPr lang="ru-RU" sz="1400" i="1" dirty="0" smtClean="0">
                <a:latin typeface="Times New Roman" pitchFamily="18" charset="0"/>
                <a:cs typeface="Times New Roman" pitchFamily="18" charset="0"/>
              </a:rPr>
              <a:t>ВО</a:t>
            </a:r>
            <a:r>
              <a:rPr lang="ru-RU" sz="1200" i="1"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rPr>
              <a:t>боромагниевые</a:t>
            </a:r>
            <a:r>
              <a:rPr lang="ru-RU" sz="1400" dirty="0" smtClean="0">
                <a:latin typeface="Times New Roman" pitchFamily="18" charset="0"/>
                <a:cs typeface="Times New Roman" pitchFamily="18" charset="0"/>
              </a:rPr>
              <a:t> удобрения -  рассыпчатый порошок светло-серого цвета (13 % </a:t>
            </a:r>
            <a:r>
              <a:rPr lang="ru-RU" sz="1400" i="1" dirty="0" smtClean="0">
                <a:latin typeface="Times New Roman" pitchFamily="18" charset="0"/>
                <a:cs typeface="Times New Roman" pitchFamily="18" charset="0"/>
              </a:rPr>
              <a:t>Н</a:t>
            </a:r>
            <a:r>
              <a:rPr lang="ru-RU" sz="1200" i="1" dirty="0" smtClean="0">
                <a:latin typeface="Times New Roman" pitchFamily="18" charset="0"/>
                <a:cs typeface="Times New Roman" pitchFamily="18" charset="0"/>
              </a:rPr>
              <a:t>3</a:t>
            </a:r>
            <a:r>
              <a:rPr lang="ru-RU" sz="1400" i="1" dirty="0" smtClean="0">
                <a:latin typeface="Times New Roman" pitchFamily="18" charset="0"/>
                <a:cs typeface="Times New Roman" pitchFamily="18" charset="0"/>
              </a:rPr>
              <a:t>ВО</a:t>
            </a:r>
            <a:r>
              <a:rPr lang="ru-RU" sz="1200" i="1" dirty="0" smtClean="0">
                <a:latin typeface="Times New Roman" pitchFamily="18" charset="0"/>
                <a:cs typeface="Times New Roman" pitchFamily="18" charset="0"/>
              </a:rPr>
              <a:t>3</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и 20 % окиси магния). Доза внесения 3 – 3,5 ц/га, и при рядковом – 0,8 ц/га.</a:t>
            </a:r>
          </a:p>
          <a:p>
            <a:pPr indent="457200" algn="just">
              <a:defRPr/>
            </a:pPr>
            <a:r>
              <a:rPr lang="ru-RU" sz="1400" dirty="0" smtClean="0">
                <a:latin typeface="Times New Roman" pitchFamily="18" charset="0"/>
                <a:cs typeface="Times New Roman" pitchFamily="18" charset="0"/>
              </a:rPr>
              <a:t>Обработку семян перед посевом проводят 0,05 % раствором борной кислоты в сочетании с протравливанием их ядохимикатами. Внекорневую подкормку в период вегетации проводят борной кислотой из расчета 100 – 200 г/га. </a:t>
            </a:r>
          </a:p>
          <a:p>
            <a:pPr indent="457200" algn="just">
              <a:defRPr/>
            </a:pPr>
            <a:r>
              <a:rPr lang="ru-RU" sz="1400" dirty="0" smtClean="0">
                <a:latin typeface="Times New Roman" pitchFamily="18" charset="0"/>
                <a:cs typeface="Times New Roman" pitchFamily="18" charset="0"/>
              </a:rPr>
              <a:t>Сахарную  свеклу подкармливают в период хорошо развитой ботвы, кукурузу – в фазу </a:t>
            </a:r>
            <a:r>
              <a:rPr lang="ru-RU" sz="1400" dirty="0" err="1" smtClean="0">
                <a:latin typeface="Times New Roman" pitchFamily="18" charset="0"/>
                <a:cs typeface="Times New Roman" pitchFamily="18" charset="0"/>
              </a:rPr>
              <a:t>выметывания</a:t>
            </a:r>
            <a:r>
              <a:rPr lang="ru-RU" sz="1400" dirty="0" smtClean="0">
                <a:latin typeface="Times New Roman" pitchFamily="18" charset="0"/>
                <a:cs typeface="Times New Roman" pitchFamily="18" charset="0"/>
              </a:rPr>
              <a:t> метелок, горох – в период бутонизации, подсолнечник – во время образования корзинок.</a:t>
            </a:r>
          </a:p>
          <a:p>
            <a:pPr indent="457200" algn="just">
              <a:defRPr/>
            </a:pPr>
            <a:r>
              <a:rPr lang="ru-RU" sz="1400" dirty="0" smtClean="0">
                <a:latin typeface="Times New Roman" pitchFamily="18" charset="0"/>
                <a:cs typeface="Times New Roman" pitchFamily="18" charset="0"/>
              </a:rPr>
              <a:t>Борные удобрения значительно повышают урожайность и качество продукции – </a:t>
            </a:r>
            <a:r>
              <a:rPr lang="ru-RU" sz="1400" dirty="0" err="1" smtClean="0">
                <a:latin typeface="Times New Roman" pitchFamily="18" charset="0"/>
                <a:cs typeface="Times New Roman" pitchFamily="18" charset="0"/>
              </a:rPr>
              <a:t>сах</a:t>
            </a:r>
            <a:r>
              <a:rPr lang="ru-RU" sz="1400" dirty="0" smtClean="0">
                <a:latin typeface="Times New Roman" pitchFamily="18" charset="0"/>
                <a:cs typeface="Times New Roman" pitchFamily="18" charset="0"/>
              </a:rPr>
              <a:t>. Свеклу – на 25 – 50 ц/га, кукурузу – на 4,7 – 6,1 ц/га, подсолнечника – 1,1 – 2,8 ц/га.</a:t>
            </a:r>
            <a:endParaRPr lang="ru-RU" sz="14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428564" y="3643314"/>
          <a:ext cx="8715436" cy="2857520"/>
        </p:xfrm>
        <a:graphic>
          <a:graphicData uri="http://schemas.openxmlformats.org/drawingml/2006/table">
            <a:tbl>
              <a:tblPr firstRow="1" bandRow="1">
                <a:tableStyleId>{5940675A-B579-460E-94D1-54222C63F5DA}</a:tableStyleId>
              </a:tblPr>
              <a:tblGrid>
                <a:gridCol w="2324116"/>
                <a:gridCol w="1494075"/>
                <a:gridCol w="1826091"/>
                <a:gridCol w="3071154"/>
              </a:tblGrid>
              <a:tr h="370840">
                <a:tc>
                  <a:txBody>
                    <a:bodyPr/>
                    <a:lstStyle/>
                    <a:p>
                      <a:pPr algn="ctr"/>
                      <a:r>
                        <a:rPr lang="ru-RU" sz="1400" b="1" dirty="0" smtClean="0">
                          <a:latin typeface="Times New Roman" pitchFamily="18" charset="0"/>
                          <a:cs typeface="Times New Roman" pitchFamily="18" charset="0"/>
                        </a:rPr>
                        <a:t>Удобрение</a:t>
                      </a:r>
                      <a:r>
                        <a:rPr lang="ru-RU" sz="1400" b="1" baseline="0" dirty="0" smtClean="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Содержание действующего вещества, %</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Форма</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Внешний вид</a:t>
                      </a:r>
                      <a:endParaRPr lang="ru-RU" sz="1400" b="1" dirty="0">
                        <a:latin typeface="Times New Roman" pitchFamily="18" charset="0"/>
                        <a:cs typeface="Times New Roman" pitchFamily="18" charset="0"/>
                      </a:endParaRPr>
                    </a:p>
                  </a:txBody>
                  <a:tcPr anchor="ctr">
                    <a:solidFill>
                      <a:schemeClr val="bg1"/>
                    </a:solidFill>
                  </a:tcPr>
                </a:tc>
              </a:tr>
              <a:tr h="554364">
                <a:tc>
                  <a:txBody>
                    <a:bodyPr/>
                    <a:lstStyle/>
                    <a:p>
                      <a:r>
                        <a:rPr lang="ru-RU" sz="1400" dirty="0" smtClean="0">
                          <a:latin typeface="Times New Roman" pitchFamily="18" charset="0"/>
                          <a:cs typeface="Times New Roman" pitchFamily="18" charset="0"/>
                        </a:rPr>
                        <a:t>Борная кислота, </a:t>
                      </a:r>
                      <a:r>
                        <a:rPr lang="en-US" sz="1400" dirty="0" smtClean="0">
                          <a:latin typeface="Times New Roman" pitchFamily="18" charset="0"/>
                          <a:cs typeface="Times New Roman" pitchFamily="18" charset="0"/>
                        </a:rPr>
                        <a:t>H</a:t>
                      </a:r>
                      <a:r>
                        <a:rPr lang="en-US" sz="1200" dirty="0" smtClean="0">
                          <a:latin typeface="Times New Roman" pitchFamily="18" charset="0"/>
                          <a:cs typeface="Times New Roman" pitchFamily="18" charset="0"/>
                        </a:rPr>
                        <a:t>3</a:t>
                      </a:r>
                      <a:r>
                        <a:rPr lang="en-US" sz="1400" dirty="0" smtClean="0">
                          <a:latin typeface="Times New Roman" pitchFamily="18" charset="0"/>
                          <a:cs typeface="Times New Roman" pitchFamily="18" charset="0"/>
                        </a:rPr>
                        <a:t>BO</a:t>
                      </a:r>
                      <a:r>
                        <a:rPr lang="en-US" sz="1200" dirty="0" smtClean="0">
                          <a:latin typeface="Times New Roman" pitchFamily="18" charset="0"/>
                          <a:cs typeface="Times New Roman" pitchFamily="18" charset="0"/>
                        </a:rPr>
                        <a:t>3</a:t>
                      </a:r>
                      <a:endParaRPr lang="ru-RU" sz="12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17,3</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err="1" smtClean="0">
                          <a:latin typeface="Times New Roman" pitchFamily="18" charset="0"/>
                          <a:cs typeface="Times New Roman" pitchFamily="18" charset="0"/>
                        </a:rPr>
                        <a:t>Водорастворимая</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Белый</a:t>
                      </a:r>
                      <a:r>
                        <a:rPr lang="ru-RU" sz="1400" baseline="0" dirty="0" smtClean="0">
                          <a:latin typeface="Times New Roman" pitchFamily="18" charset="0"/>
                          <a:cs typeface="Times New Roman" pitchFamily="18" charset="0"/>
                        </a:rPr>
                        <a:t> кристаллический порошок</a:t>
                      </a:r>
                      <a:endParaRPr lang="ru-RU" sz="1400" dirty="0">
                        <a:latin typeface="Times New Roman" pitchFamily="18" charset="0"/>
                        <a:cs typeface="Times New Roman" pitchFamily="18" charset="0"/>
                      </a:endParaRPr>
                    </a:p>
                  </a:txBody>
                  <a:tcPr>
                    <a:solidFill>
                      <a:schemeClr val="bg1"/>
                    </a:solidFill>
                  </a:tcPr>
                </a:tc>
              </a:tr>
              <a:tr h="642942">
                <a:tc>
                  <a:txBody>
                    <a:bodyPr/>
                    <a:lstStyle/>
                    <a:p>
                      <a:r>
                        <a:rPr lang="ru-RU" sz="1400" dirty="0" smtClean="0">
                          <a:latin typeface="Times New Roman" pitchFamily="18" charset="0"/>
                          <a:cs typeface="Times New Roman" pitchFamily="18" charset="0"/>
                        </a:rPr>
                        <a:t>Простой</a:t>
                      </a:r>
                      <a:r>
                        <a:rPr lang="ru-RU" sz="1400" baseline="0" dirty="0" smtClean="0">
                          <a:latin typeface="Times New Roman" pitchFamily="18" charset="0"/>
                          <a:cs typeface="Times New Roman" pitchFamily="18" charset="0"/>
                        </a:rPr>
                        <a:t> суперфосфат с бором</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0,2</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err="1" smtClean="0">
                          <a:latin typeface="Times New Roman" pitchFamily="18" charset="0"/>
                          <a:cs typeface="Times New Roman" pitchFamily="18" charset="0"/>
                        </a:rPr>
                        <a:t>Водорастворимая</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Гранулированный,</a:t>
                      </a:r>
                      <a:r>
                        <a:rPr lang="ru-RU" sz="1400" baseline="0" dirty="0" smtClean="0">
                          <a:latin typeface="Times New Roman" pitchFamily="18" charset="0"/>
                          <a:cs typeface="Times New Roman" pitchFamily="18" charset="0"/>
                        </a:rPr>
                        <a:t> окрашенный красителем в синий цвет</a:t>
                      </a:r>
                      <a:endParaRPr lang="ru-RU" sz="1400" dirty="0">
                        <a:latin typeface="Times New Roman" pitchFamily="18" charset="0"/>
                        <a:cs typeface="Times New Roman" pitchFamily="18" charset="0"/>
                      </a:endParaRPr>
                    </a:p>
                  </a:txBody>
                  <a:tcPr>
                    <a:solidFill>
                      <a:schemeClr val="bg1"/>
                    </a:solidFill>
                  </a:tcPr>
                </a:tc>
              </a:tr>
              <a:tr h="370840">
                <a:tc>
                  <a:txBody>
                    <a:bodyPr/>
                    <a:lstStyle/>
                    <a:p>
                      <a:r>
                        <a:rPr lang="ru-RU" sz="1400" dirty="0" smtClean="0">
                          <a:latin typeface="Times New Roman" pitchFamily="18" charset="0"/>
                          <a:cs typeface="Times New Roman" pitchFamily="18" charset="0"/>
                        </a:rPr>
                        <a:t>Двойной суперфосфат с бором</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0,4</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err="1" smtClean="0">
                          <a:latin typeface="Times New Roman" pitchFamily="18" charset="0"/>
                          <a:cs typeface="Times New Roman" pitchFamily="18" charset="0"/>
                        </a:rPr>
                        <a:t>Водорастворимая</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Гранулированный, окрашенный красителем в синий цвет</a:t>
                      </a:r>
                      <a:endParaRPr lang="ru-RU" sz="1400" dirty="0">
                        <a:latin typeface="Times New Roman" pitchFamily="18" charset="0"/>
                        <a:cs typeface="Times New Roman" pitchFamily="18" charset="0"/>
                      </a:endParaRPr>
                    </a:p>
                  </a:txBody>
                  <a:tcPr>
                    <a:solidFill>
                      <a:schemeClr val="bg1"/>
                    </a:solidFill>
                  </a:tcPr>
                </a:tc>
              </a:tr>
              <a:tr h="410534">
                <a:tc>
                  <a:txBody>
                    <a:bodyPr/>
                    <a:lstStyle/>
                    <a:p>
                      <a:r>
                        <a:rPr lang="ru-RU" sz="1400" dirty="0" err="1" smtClean="0">
                          <a:latin typeface="Times New Roman" pitchFamily="18" charset="0"/>
                          <a:cs typeface="Times New Roman" pitchFamily="18" charset="0"/>
                        </a:rPr>
                        <a:t>Бормагниевое</a:t>
                      </a:r>
                      <a:r>
                        <a:rPr lang="ru-RU" sz="1400" dirty="0" smtClean="0">
                          <a:latin typeface="Times New Roman" pitchFamily="18" charset="0"/>
                          <a:cs typeface="Times New Roman" pitchFamily="18" charset="0"/>
                        </a:rPr>
                        <a:t> удобрение </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2,3</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err="1" smtClean="0">
                          <a:latin typeface="Times New Roman" pitchFamily="18" charset="0"/>
                          <a:cs typeface="Times New Roman" pitchFamily="18" charset="0"/>
                        </a:rPr>
                        <a:t>Водорастворимая</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Рассыпчатый порошок</a:t>
                      </a:r>
                      <a:r>
                        <a:rPr lang="ru-RU" sz="1400" baseline="0" dirty="0" smtClean="0">
                          <a:latin typeface="Times New Roman" pitchFamily="18" charset="0"/>
                          <a:cs typeface="Times New Roman" pitchFamily="18" charset="0"/>
                        </a:rPr>
                        <a:t> светлого цвета</a:t>
                      </a:r>
                      <a:endParaRPr lang="ru-RU" sz="1400" dirty="0">
                        <a:latin typeface="Times New Roman" pitchFamily="18" charset="0"/>
                        <a:cs typeface="Times New Roman" pitchFamily="18" charset="0"/>
                      </a:endParaRPr>
                    </a:p>
                  </a:txBody>
                  <a:tcPr>
                    <a:solidFill>
                      <a:schemeClr val="bg1"/>
                    </a:solidFill>
                  </a:tcPr>
                </a:tc>
              </a:tr>
            </a:tbl>
          </a:graphicData>
        </a:graphic>
      </p:graphicFrame>
      <p:sp>
        <p:nvSpPr>
          <p:cNvPr id="4" name="TextBox 3"/>
          <p:cNvSpPr txBox="1"/>
          <p:nvPr/>
        </p:nvSpPr>
        <p:spPr>
          <a:xfrm>
            <a:off x="428596" y="3214686"/>
            <a:ext cx="8501122" cy="307777"/>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Борные удобрения и их агрохимические свойства</a:t>
            </a:r>
            <a:endParaRPr lang="ru-RU" sz="1400" b="1"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00034" y="3357562"/>
          <a:ext cx="8358248" cy="2286000"/>
        </p:xfrm>
        <a:graphic>
          <a:graphicData uri="http://schemas.openxmlformats.org/drawingml/2006/table">
            <a:tbl>
              <a:tblPr firstRow="1" bandRow="1">
                <a:tableStyleId>{5940675A-B579-460E-94D1-54222C63F5DA}</a:tableStyleId>
              </a:tblPr>
              <a:tblGrid>
                <a:gridCol w="2089562"/>
                <a:gridCol w="1553776"/>
                <a:gridCol w="1785950"/>
                <a:gridCol w="2928960"/>
              </a:tblGrid>
              <a:tr h="517206">
                <a:tc>
                  <a:txBody>
                    <a:bodyPr/>
                    <a:lstStyle/>
                    <a:p>
                      <a:pPr algn="ctr"/>
                      <a:r>
                        <a:rPr lang="ru-RU" sz="1400" b="1" dirty="0" smtClean="0">
                          <a:latin typeface="Times New Roman" pitchFamily="18" charset="0"/>
                          <a:cs typeface="Times New Roman" pitchFamily="18" charset="0"/>
                        </a:rPr>
                        <a:t>Удобрение</a:t>
                      </a:r>
                      <a:r>
                        <a:rPr lang="ru-RU" sz="1400" b="1" baseline="0" dirty="0" smtClean="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Содержание действующего вещества, %</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Форма</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Внешний вид</a:t>
                      </a:r>
                      <a:endParaRPr lang="ru-RU" sz="1400" b="1" dirty="0">
                        <a:latin typeface="Times New Roman" pitchFamily="18" charset="0"/>
                        <a:cs typeface="Times New Roman" pitchFamily="18" charset="0"/>
                      </a:endParaRPr>
                    </a:p>
                  </a:txBody>
                  <a:tcPr anchor="ctr">
                    <a:solidFill>
                      <a:schemeClr val="bg1"/>
                    </a:solidFill>
                  </a:tcPr>
                </a:tc>
              </a:tr>
              <a:tr h="517206">
                <a:tc>
                  <a:txBody>
                    <a:bodyPr/>
                    <a:lstStyle/>
                    <a:p>
                      <a:pPr algn="l"/>
                      <a:r>
                        <a:rPr lang="ru-RU" sz="1400" b="0" dirty="0" smtClean="0">
                          <a:latin typeface="Times New Roman" pitchFamily="18" charset="0"/>
                          <a:cs typeface="Times New Roman" pitchFamily="18" charset="0"/>
                        </a:rPr>
                        <a:t>Сульфат кобальта,</a:t>
                      </a:r>
                      <a:r>
                        <a:rPr lang="ru-RU" sz="1400" b="0" baseline="0" dirty="0" smtClean="0">
                          <a:latin typeface="Times New Roman" pitchFamily="18" charset="0"/>
                          <a:cs typeface="Times New Roman" pitchFamily="18" charset="0"/>
                        </a:rPr>
                        <a:t> </a:t>
                      </a:r>
                      <a:r>
                        <a:rPr lang="en-US" sz="1400" b="0" baseline="0" dirty="0" smtClean="0">
                          <a:latin typeface="Times New Roman" pitchFamily="18" charset="0"/>
                          <a:cs typeface="Times New Roman" pitchFamily="18" charset="0"/>
                        </a:rPr>
                        <a:t>CoSO4*7H2O</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en-US" sz="1400" b="0" dirty="0" smtClean="0">
                          <a:latin typeface="Times New Roman" pitchFamily="18" charset="0"/>
                          <a:cs typeface="Times New Roman" pitchFamily="18" charset="0"/>
                        </a:rPr>
                        <a:t>20-21</a:t>
                      </a:r>
                      <a:endParaRPr lang="ru-RU" sz="1400" b="0" dirty="0">
                        <a:latin typeface="Times New Roman" pitchFamily="18" charset="0"/>
                        <a:cs typeface="Times New Roman"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pitchFamily="18" charset="0"/>
                          <a:cs typeface="Times New Roman" pitchFamily="18" charset="0"/>
                        </a:rPr>
                        <a:t>Водорастворимая</a:t>
                      </a:r>
                      <a:endParaRPr lang="ru-RU" sz="1400" dirty="0" smtClean="0">
                        <a:latin typeface="Times New Roman" pitchFamily="18" charset="0"/>
                        <a:cs typeface="Times New Roman" pitchFamily="18" charset="0"/>
                      </a:endParaRPr>
                    </a:p>
                    <a:p>
                      <a:pPr algn="ct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smtClean="0">
                          <a:latin typeface="Times New Roman" pitchFamily="18" charset="0"/>
                          <a:cs typeface="Times New Roman" pitchFamily="18" charset="0"/>
                        </a:rPr>
                        <a:t>Мелкокристаллический порошок розового цвета</a:t>
                      </a:r>
                      <a:endParaRPr lang="ru-RU" sz="1400" b="0" dirty="0">
                        <a:latin typeface="Times New Roman" pitchFamily="18" charset="0"/>
                        <a:cs typeface="Times New Roman" pitchFamily="18" charset="0"/>
                      </a:endParaRPr>
                    </a:p>
                  </a:txBody>
                  <a:tcPr anchor="ctr">
                    <a:solidFill>
                      <a:schemeClr val="bg1"/>
                    </a:solidFill>
                  </a:tcPr>
                </a:tc>
              </a:tr>
              <a:tr h="517206">
                <a:tc>
                  <a:txBody>
                    <a:bodyPr/>
                    <a:lstStyle/>
                    <a:p>
                      <a:pPr algn="l"/>
                      <a:r>
                        <a:rPr lang="ru-RU" sz="1400" b="0" baseline="0" dirty="0" smtClean="0">
                          <a:latin typeface="Times New Roman" pitchFamily="18" charset="0"/>
                          <a:cs typeface="Times New Roman" pitchFamily="18" charset="0"/>
                        </a:rPr>
                        <a:t>Хлорид кобальта, </a:t>
                      </a:r>
                      <a:r>
                        <a:rPr lang="en-US" sz="1400" b="0" baseline="0" dirty="0" smtClean="0">
                          <a:latin typeface="Times New Roman" pitchFamily="18" charset="0"/>
                          <a:cs typeface="Times New Roman" pitchFamily="18" charset="0"/>
                        </a:rPr>
                        <a:t>Co</a:t>
                      </a:r>
                      <a:r>
                        <a:rPr lang="ru-RU" sz="1400" b="0" baseline="0" dirty="0" smtClean="0">
                          <a:latin typeface="Times New Roman" pitchFamily="18" charset="0"/>
                          <a:cs typeface="Times New Roman" pitchFamily="18" charset="0"/>
                        </a:rPr>
                        <a:t>С</a:t>
                      </a:r>
                      <a:r>
                        <a:rPr lang="en-US" sz="1400" b="0" baseline="0" dirty="0" smtClean="0">
                          <a:latin typeface="Times New Roman" pitchFamily="18" charset="0"/>
                          <a:cs typeface="Times New Roman" pitchFamily="18" charset="0"/>
                        </a:rPr>
                        <a:t>l2*6H2O</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en-US" sz="1400" b="0" dirty="0" smtClean="0">
                          <a:latin typeface="Times New Roman" pitchFamily="18" charset="0"/>
                          <a:cs typeface="Times New Roman" pitchFamily="18" charset="0"/>
                        </a:rPr>
                        <a:t>24</a:t>
                      </a:r>
                      <a:r>
                        <a:rPr lang="ru-RU" sz="1400" b="0" dirty="0" smtClean="0">
                          <a:latin typeface="Times New Roman" pitchFamily="18" charset="0"/>
                          <a:cs typeface="Times New Roman" pitchFamily="18" charset="0"/>
                        </a:rPr>
                        <a:t>,8</a:t>
                      </a:r>
                      <a:endParaRPr lang="ru-RU" sz="1400" b="0" dirty="0">
                        <a:latin typeface="Times New Roman" pitchFamily="18" charset="0"/>
                        <a:cs typeface="Times New Roman"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pitchFamily="18" charset="0"/>
                          <a:cs typeface="Times New Roman" pitchFamily="18" charset="0"/>
                        </a:rPr>
                        <a:t>Водорастворимая</a:t>
                      </a:r>
                      <a:endParaRPr lang="ru-RU" sz="1400" dirty="0" smtClean="0">
                        <a:latin typeface="Times New Roman" pitchFamily="18" charset="0"/>
                        <a:cs typeface="Times New Roman" pitchFamily="18" charset="0"/>
                      </a:endParaRPr>
                    </a:p>
                    <a:p>
                      <a:pPr algn="ct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smtClean="0">
                          <a:latin typeface="Times New Roman" pitchFamily="18" charset="0"/>
                          <a:cs typeface="Times New Roman" pitchFamily="18" charset="0"/>
                        </a:rPr>
                        <a:t>Кристаллическое вещество с красноватым</a:t>
                      </a:r>
                      <a:r>
                        <a:rPr lang="ru-RU" sz="1400" b="0" baseline="0" dirty="0" smtClean="0">
                          <a:latin typeface="Times New Roman" pitchFamily="18" charset="0"/>
                          <a:cs typeface="Times New Roman" pitchFamily="18" charset="0"/>
                        </a:rPr>
                        <a:t> оттенком</a:t>
                      </a:r>
                      <a:endParaRPr lang="ru-RU" sz="1400" b="0" dirty="0">
                        <a:latin typeface="Times New Roman" pitchFamily="18" charset="0"/>
                        <a:cs typeface="Times New Roman" pitchFamily="18" charset="0"/>
                      </a:endParaRPr>
                    </a:p>
                  </a:txBody>
                  <a:tcPr anchor="ctr">
                    <a:solidFill>
                      <a:schemeClr val="bg1"/>
                    </a:solidFill>
                  </a:tcPr>
                </a:tc>
              </a:tr>
              <a:tr h="517206">
                <a:tc>
                  <a:txBody>
                    <a:bodyPr/>
                    <a:lstStyle/>
                    <a:p>
                      <a:pPr algn="l"/>
                      <a:r>
                        <a:rPr lang="ru-RU" sz="1400" b="0" dirty="0" smtClean="0">
                          <a:latin typeface="Times New Roman" pitchFamily="18" charset="0"/>
                          <a:cs typeface="Times New Roman" pitchFamily="18" charset="0"/>
                        </a:rPr>
                        <a:t>Нитрат кобальта</a:t>
                      </a:r>
                    </a:p>
                    <a:p>
                      <a:pPr algn="l"/>
                      <a:r>
                        <a:rPr lang="en-US" sz="1400" b="0" baseline="0" dirty="0" smtClean="0">
                          <a:latin typeface="Times New Roman" pitchFamily="18" charset="0"/>
                          <a:cs typeface="Times New Roman" pitchFamily="18" charset="0"/>
                        </a:rPr>
                        <a:t>Co</a:t>
                      </a:r>
                      <a:r>
                        <a:rPr lang="ru-RU" sz="1400" b="0" baseline="0" dirty="0" smtClean="0">
                          <a:latin typeface="Times New Roman" pitchFamily="18" charset="0"/>
                          <a:cs typeface="Times New Roman" pitchFamily="18" charset="0"/>
                        </a:rPr>
                        <a:t>(</a:t>
                      </a:r>
                      <a:r>
                        <a:rPr lang="en-US" sz="1400" b="0" baseline="0" dirty="0" smtClean="0">
                          <a:latin typeface="Times New Roman" pitchFamily="18" charset="0"/>
                          <a:cs typeface="Times New Roman" pitchFamily="18" charset="0"/>
                        </a:rPr>
                        <a:t>NO3)2*6H2O</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smtClean="0">
                          <a:latin typeface="Times New Roman" pitchFamily="18" charset="0"/>
                          <a:cs typeface="Times New Roman" pitchFamily="18" charset="0"/>
                        </a:rPr>
                        <a:t>20,3</a:t>
                      </a:r>
                      <a:endParaRPr lang="ru-RU" sz="1400" b="0" dirty="0">
                        <a:latin typeface="Times New Roman" pitchFamily="18" charset="0"/>
                        <a:cs typeface="Times New Roman"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pitchFamily="18" charset="0"/>
                          <a:cs typeface="Times New Roman" pitchFamily="18" charset="0"/>
                        </a:rPr>
                        <a:t>Водорастворимая</a:t>
                      </a:r>
                      <a:endParaRPr lang="ru-RU" sz="1400" dirty="0" smtClean="0">
                        <a:latin typeface="Times New Roman" pitchFamily="18" charset="0"/>
                        <a:cs typeface="Times New Roman" pitchFamily="18" charset="0"/>
                      </a:endParaRPr>
                    </a:p>
                    <a:p>
                      <a:pPr algn="ct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smtClean="0">
                          <a:latin typeface="Times New Roman" pitchFamily="18" charset="0"/>
                          <a:cs typeface="Times New Roman" pitchFamily="18" charset="0"/>
                        </a:rPr>
                        <a:t>Мелкокристаллический порошок красного цвета</a:t>
                      </a:r>
                      <a:endParaRPr lang="ru-RU" sz="1400" b="0" dirty="0">
                        <a:latin typeface="Times New Roman" pitchFamily="18" charset="0"/>
                        <a:cs typeface="Times New Roman" pitchFamily="18" charset="0"/>
                      </a:endParaRPr>
                    </a:p>
                  </a:txBody>
                  <a:tcPr anchor="ctr">
                    <a:solidFill>
                      <a:schemeClr val="bg1"/>
                    </a:solidFill>
                  </a:tcPr>
                </a:tc>
              </a:tr>
            </a:tbl>
          </a:graphicData>
        </a:graphic>
      </p:graphicFrame>
      <p:sp>
        <p:nvSpPr>
          <p:cNvPr id="4" name="TextBox 3"/>
          <p:cNvSpPr txBox="1"/>
          <p:nvPr/>
        </p:nvSpPr>
        <p:spPr>
          <a:xfrm>
            <a:off x="428596" y="357166"/>
            <a:ext cx="8286808" cy="2377142"/>
          </a:xfrm>
          <a:prstGeom prst="roundRect">
            <a:avLst>
              <a:gd name="adj" fmla="val 9815"/>
            </a:avLst>
          </a:prstGeom>
          <a:ln>
            <a:solidFill>
              <a:srgbClr val="00B48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400" b="1" dirty="0" smtClean="0">
                <a:latin typeface="Times New Roman" pitchFamily="18" charset="0"/>
                <a:cs typeface="Times New Roman" pitchFamily="18" charset="0"/>
              </a:rPr>
              <a:t>Кобальтовые удобрения</a:t>
            </a:r>
          </a:p>
          <a:p>
            <a:r>
              <a:rPr lang="ru-RU" sz="1400" dirty="0" smtClean="0">
                <a:latin typeface="Times New Roman" pitchFamily="18" charset="0"/>
                <a:cs typeface="Times New Roman" pitchFamily="18" charset="0"/>
              </a:rPr>
              <a:t>Кобальтовые удобрения эффективны на почвах Нечерноземной зоны содержащих 1,0-1,1 мг/кг подвижного кобальта, Черноземной зоны – 0,6-2,0 в зоне сероземов в каштановых почв – 1,0- 1,5 . Наиболее чувствительны к недостатку кобальта бобовые культуры, сахарная свекла, пшеница, рис и виноград. При его недостатке ослабляются физиолого-биохимические процессы и рост растений; снижается продуктивность и ухудшается качество урожая. С урожаем различных сельскохозяйственных культур выносится от 5 до 50 г/га кобальта.</a:t>
            </a:r>
          </a:p>
          <a:p>
            <a:r>
              <a:rPr lang="ru-RU" sz="1400" dirty="0" smtClean="0">
                <a:latin typeface="Times New Roman" pitchFamily="18" charset="0"/>
                <a:cs typeface="Times New Roman" pitchFamily="18" charset="0"/>
              </a:rPr>
              <a:t>Водорастворимые формы кобальта пригодны как для обработки семян и некорневой подкормки растений, так и для внесения в почву. </a:t>
            </a:r>
          </a:p>
          <a:p>
            <a:pPr algn="ctr"/>
            <a:endParaRPr lang="ru-RU" sz="1400" b="1" dirty="0">
              <a:latin typeface="Times New Roman" pitchFamily="18" charset="0"/>
              <a:cs typeface="Times New Roman" pitchFamily="18" charset="0"/>
            </a:endParaRPr>
          </a:p>
        </p:txBody>
      </p:sp>
      <p:sp>
        <p:nvSpPr>
          <p:cNvPr id="5" name="Прямоугольник 4"/>
          <p:cNvSpPr/>
          <p:nvPr/>
        </p:nvSpPr>
        <p:spPr>
          <a:xfrm>
            <a:off x="642910" y="2928934"/>
            <a:ext cx="8072494" cy="307777"/>
          </a:xfrm>
          <a:prstGeom prst="rect">
            <a:avLst/>
          </a:prstGeom>
        </p:spPr>
        <p:txBody>
          <a:bodyPr wrap="square">
            <a:spAutoFit/>
          </a:bodyPr>
          <a:lstStyle/>
          <a:p>
            <a:pPr lvl="0" algn="ctr"/>
            <a:r>
              <a:rPr lang="ru-RU" sz="1400" b="1" dirty="0" smtClean="0">
                <a:solidFill>
                  <a:prstClr val="black"/>
                </a:solidFill>
                <a:latin typeface="Times New Roman" pitchFamily="18" charset="0"/>
                <a:cs typeface="Times New Roman" pitchFamily="18" charset="0"/>
              </a:rPr>
              <a:t>Кобальтовые удобрения и их агрохимические свойства</a:t>
            </a:r>
            <a:endParaRPr lang="ru-RU" sz="1400" b="1" dirty="0">
              <a:solidFill>
                <a:prstClr val="black"/>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28596" y="285728"/>
            <a:ext cx="8501122" cy="2755344"/>
          </a:xfrm>
          <a:prstGeom prst="roundRect">
            <a:avLst>
              <a:gd name="adj" fmla="val 5941"/>
            </a:avLst>
          </a:prstGeom>
          <a:ln>
            <a:solidFill>
              <a:srgbClr val="00B481"/>
            </a:solidFill>
          </a:ln>
        </p:spPr>
        <p:style>
          <a:lnRef idx="2">
            <a:schemeClr val="accent3"/>
          </a:lnRef>
          <a:fillRef idx="1">
            <a:schemeClr val="lt1"/>
          </a:fillRef>
          <a:effectRef idx="0">
            <a:schemeClr val="accent3"/>
          </a:effectRef>
          <a:fontRef idx="minor">
            <a:schemeClr val="dk1"/>
          </a:fontRef>
        </p:style>
        <p:txBody>
          <a:bodyPr wrap="square">
            <a:spAutoFit/>
          </a:bodyPr>
          <a:lstStyle/>
          <a:p>
            <a:pPr indent="355600" algn="ctr">
              <a:defRPr/>
            </a:pPr>
            <a:r>
              <a:rPr lang="ru-RU" sz="1400" b="1" dirty="0" smtClean="0">
                <a:latin typeface="Times New Roman" pitchFamily="18" charset="0"/>
                <a:cs typeface="Times New Roman" pitchFamily="18" charset="0"/>
              </a:rPr>
              <a:t>Марганцевые удобрения</a:t>
            </a:r>
          </a:p>
          <a:p>
            <a:pPr indent="355600" algn="just">
              <a:defRPr/>
            </a:pPr>
            <a:r>
              <a:rPr lang="ru-RU" sz="1400" dirty="0" smtClean="0">
                <a:latin typeface="Times New Roman" pitchFamily="18" charset="0"/>
                <a:cs typeface="Times New Roman" pitchFamily="18" charset="0"/>
              </a:rPr>
              <a:t>Недостаток марганца в почве проявляется, прежде всего, на перегнойных, карбонатных почвах, а также после известкования оподзоленных песчаных почв.</a:t>
            </a:r>
          </a:p>
          <a:p>
            <a:pPr indent="355600" algn="just">
              <a:defRPr/>
            </a:pPr>
            <a:r>
              <a:rPr lang="ru-RU" sz="1400" dirty="0" smtClean="0">
                <a:latin typeface="Times New Roman" pitchFamily="18" charset="0"/>
                <a:cs typeface="Times New Roman" pitchFamily="18" charset="0"/>
              </a:rPr>
              <a:t>В качестве  удобрений используют:</a:t>
            </a:r>
          </a:p>
          <a:p>
            <a:pPr indent="355600" algn="just">
              <a:defRPr/>
            </a:pPr>
            <a:r>
              <a:rPr lang="ru-RU" sz="1400" i="1" dirty="0" smtClean="0">
                <a:latin typeface="Times New Roman" pitchFamily="18" charset="0"/>
                <a:cs typeface="Times New Roman" pitchFamily="18" charset="0"/>
              </a:rPr>
              <a:t>MnSO</a:t>
            </a:r>
            <a:r>
              <a:rPr lang="ru-RU" sz="1200" dirty="0" smtClean="0">
                <a:latin typeface="Times New Roman" pitchFamily="18" charset="0"/>
                <a:cs typeface="Times New Roman" pitchFamily="18" charset="0"/>
              </a:rPr>
              <a:t>4</a:t>
            </a:r>
            <a:r>
              <a:rPr lang="ru-RU" sz="1400" dirty="0" smtClean="0">
                <a:latin typeface="Times New Roman" pitchFamily="18" charset="0"/>
                <a:cs typeface="Times New Roman" pitchFamily="18" charset="0"/>
              </a:rPr>
              <a:t> – мелкокристаллическая соль (32,5 % </a:t>
            </a:r>
            <a:r>
              <a:rPr lang="ru-RU" sz="1400" i="1" dirty="0" smtClean="0">
                <a:latin typeface="Times New Roman" pitchFamily="18" charset="0"/>
                <a:cs typeface="Times New Roman" pitchFamily="18" charset="0"/>
              </a:rPr>
              <a:t>Mn</a:t>
            </a:r>
            <a:r>
              <a:rPr lang="ru-RU" sz="1400" dirty="0" smtClean="0">
                <a:latin typeface="Times New Roman" pitchFamily="18" charset="0"/>
                <a:cs typeface="Times New Roman" pitchFamily="18" charset="0"/>
              </a:rPr>
              <a:t>),</a:t>
            </a:r>
          </a:p>
          <a:p>
            <a:pPr indent="355600" algn="just">
              <a:defRPr/>
            </a:pPr>
            <a:r>
              <a:rPr lang="ru-RU" sz="1400" dirty="0" err="1" smtClean="0">
                <a:latin typeface="Times New Roman" pitchFamily="18" charset="0"/>
                <a:cs typeface="Times New Roman" pitchFamily="18" charset="0"/>
              </a:rPr>
              <a:t>марганизированный</a:t>
            </a:r>
            <a:r>
              <a:rPr lang="ru-RU" sz="1400" dirty="0" smtClean="0">
                <a:latin typeface="Times New Roman" pitchFamily="18" charset="0"/>
                <a:cs typeface="Times New Roman" pitchFamily="18" charset="0"/>
              </a:rPr>
              <a:t> суперфосфат, гранулы светло-серого цвета (</a:t>
            </a:r>
            <a:r>
              <a:rPr lang="ru-RU" sz="1400" i="1" dirty="0" smtClean="0">
                <a:latin typeface="Times New Roman" pitchFamily="18" charset="0"/>
                <a:cs typeface="Times New Roman" pitchFamily="18" charset="0"/>
              </a:rPr>
              <a:t>Р2О5 </a:t>
            </a:r>
            <a:r>
              <a:rPr lang="ru-RU" sz="1400" dirty="0" smtClean="0">
                <a:latin typeface="Times New Roman" pitchFamily="18" charset="0"/>
                <a:cs typeface="Times New Roman" pitchFamily="18" charset="0"/>
              </a:rPr>
              <a:t>– 18,7 – 19,2 % и 1,5 – 2 % </a:t>
            </a:r>
            <a:r>
              <a:rPr lang="ru-RU" sz="1400" i="1" dirty="0" smtClean="0">
                <a:latin typeface="Times New Roman" pitchFamily="18" charset="0"/>
                <a:cs typeface="Times New Roman" pitchFamily="18" charset="0"/>
              </a:rPr>
              <a:t>Mn</a:t>
            </a:r>
            <a:r>
              <a:rPr lang="ru-RU" sz="1200" i="1" dirty="0" smtClean="0">
                <a:latin typeface="Times New Roman" pitchFamily="18" charset="0"/>
                <a:cs typeface="Times New Roman" pitchFamily="18" charset="0"/>
              </a:rPr>
              <a:t>2</a:t>
            </a:r>
            <a:r>
              <a:rPr lang="ru-RU" sz="1400" i="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марганизированная</a:t>
            </a:r>
            <a:r>
              <a:rPr lang="ru-RU" sz="1400" dirty="0" smtClean="0">
                <a:latin typeface="Times New Roman" pitchFamily="18" charset="0"/>
                <a:cs typeface="Times New Roman" pitchFamily="18" charset="0"/>
              </a:rPr>
              <a:t> нитрофоска (0,9 % </a:t>
            </a:r>
            <a:r>
              <a:rPr lang="ru-RU" sz="1400" i="1" dirty="0" smtClean="0">
                <a:latin typeface="Times New Roman" pitchFamily="18" charset="0"/>
                <a:cs typeface="Times New Roman" pitchFamily="18" charset="0"/>
              </a:rPr>
              <a:t>Mn</a:t>
            </a:r>
            <a:r>
              <a:rPr lang="ru-RU" sz="1400" dirty="0" smtClean="0">
                <a:latin typeface="Times New Roman" pitchFamily="18" charset="0"/>
                <a:cs typeface="Times New Roman" pitchFamily="18" charset="0"/>
              </a:rPr>
              <a:t>).</a:t>
            </a:r>
          </a:p>
          <a:p>
            <a:pPr indent="355600" algn="just">
              <a:defRPr/>
            </a:pPr>
            <a:r>
              <a:rPr lang="ru-RU" sz="1400" dirty="0" smtClean="0">
                <a:latin typeface="Times New Roman" pitchFamily="18" charset="0"/>
                <a:cs typeface="Times New Roman" pitchFamily="18" charset="0"/>
              </a:rPr>
              <a:t>Под сахарную свеклу, зерновые, масличные и овощные применяют </a:t>
            </a:r>
            <a:r>
              <a:rPr lang="ru-RU" sz="1400" dirty="0" err="1" smtClean="0">
                <a:latin typeface="Times New Roman" pitchFamily="18" charset="0"/>
                <a:cs typeface="Times New Roman" pitchFamily="18" charset="0"/>
              </a:rPr>
              <a:t>марганизированный</a:t>
            </a:r>
            <a:r>
              <a:rPr lang="ru-RU" sz="1400" dirty="0" smtClean="0">
                <a:latin typeface="Times New Roman" pitchFamily="18" charset="0"/>
                <a:cs typeface="Times New Roman" pitchFamily="18" charset="0"/>
              </a:rPr>
              <a:t> суперфосфат – 2 – 3 ц/га под плуг или </a:t>
            </a:r>
            <a:r>
              <a:rPr lang="ru-RU" sz="1400" dirty="0" err="1" smtClean="0">
                <a:latin typeface="Times New Roman" pitchFamily="18" charset="0"/>
                <a:cs typeface="Times New Roman" pitchFamily="18" charset="0"/>
              </a:rPr>
              <a:t>допосевную</a:t>
            </a:r>
            <a:r>
              <a:rPr lang="ru-RU" sz="1400" dirty="0" smtClean="0">
                <a:latin typeface="Times New Roman" pitchFamily="18" charset="0"/>
                <a:cs typeface="Times New Roman" pitchFamily="18" charset="0"/>
              </a:rPr>
              <a:t> культивацию и 0,5 – 1,0 ц/га в рядки при посеве.</a:t>
            </a:r>
          </a:p>
          <a:p>
            <a:pPr indent="355600" algn="just">
              <a:defRPr/>
            </a:pPr>
            <a:r>
              <a:rPr lang="ru-RU" sz="1400" dirty="0" smtClean="0">
                <a:latin typeface="Times New Roman" pitchFamily="18" charset="0"/>
                <a:cs typeface="Times New Roman" pitchFamily="18" charset="0"/>
              </a:rPr>
              <a:t>Предпосевная обработка семян методом опудривания: 50 г </a:t>
            </a:r>
            <a:r>
              <a:rPr lang="ru-RU" sz="1400" i="1" dirty="0" smtClean="0">
                <a:latin typeface="Times New Roman" pitchFamily="18" charset="0"/>
                <a:cs typeface="Times New Roman" pitchFamily="18" charset="0"/>
              </a:rPr>
              <a:t>MnSO</a:t>
            </a:r>
            <a:r>
              <a:rPr lang="ru-RU" sz="1200" i="1" dirty="0" smtClean="0">
                <a:latin typeface="Times New Roman" pitchFamily="18" charset="0"/>
                <a:cs typeface="Times New Roman" pitchFamily="18" charset="0"/>
              </a:rPr>
              <a:t>4</a:t>
            </a:r>
            <a:r>
              <a:rPr lang="ru-RU" sz="1400" dirty="0" smtClean="0">
                <a:latin typeface="Times New Roman" pitchFamily="18" charset="0"/>
                <a:cs typeface="Times New Roman" pitchFamily="18" charset="0"/>
              </a:rPr>
              <a:t> + 200 – 300 г талька. </a:t>
            </a:r>
          </a:p>
          <a:p>
            <a:pPr indent="355600" algn="just">
              <a:defRPr/>
            </a:pPr>
            <a:r>
              <a:rPr lang="ru-RU" sz="1400" dirty="0" smtClean="0">
                <a:latin typeface="Times New Roman" pitchFamily="18" charset="0"/>
                <a:cs typeface="Times New Roman" pitchFamily="18" charset="0"/>
              </a:rPr>
              <a:t>При опрыскивании семян – 50 г семян. При внекорневых подкормках расход сернокислого марганца 150 – 200 г/га.</a:t>
            </a:r>
            <a:endParaRPr lang="ru-RU" sz="14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428596" y="3929066"/>
          <a:ext cx="8358248" cy="1767840"/>
        </p:xfrm>
        <a:graphic>
          <a:graphicData uri="http://schemas.openxmlformats.org/drawingml/2006/table">
            <a:tbl>
              <a:tblPr firstRow="1" bandRow="1">
                <a:tableStyleId>{5940675A-B579-460E-94D1-54222C63F5DA}</a:tableStyleId>
              </a:tblPr>
              <a:tblGrid>
                <a:gridCol w="2089562"/>
                <a:gridCol w="1553776"/>
                <a:gridCol w="1785950"/>
                <a:gridCol w="2928960"/>
              </a:tblGrid>
              <a:tr h="370840">
                <a:tc>
                  <a:txBody>
                    <a:bodyPr/>
                    <a:lstStyle/>
                    <a:p>
                      <a:pPr algn="ctr"/>
                      <a:r>
                        <a:rPr lang="ru-RU" sz="1400" b="1" dirty="0" smtClean="0">
                          <a:latin typeface="Times New Roman" pitchFamily="18" charset="0"/>
                          <a:cs typeface="Times New Roman" pitchFamily="18" charset="0"/>
                        </a:rPr>
                        <a:t>Удобрение</a:t>
                      </a:r>
                      <a:r>
                        <a:rPr lang="ru-RU" sz="1400" b="1" baseline="0" dirty="0" smtClean="0">
                          <a:latin typeface="Times New Roman" pitchFamily="18" charset="0"/>
                          <a:cs typeface="Times New Roman" pitchFamily="18" charset="0"/>
                        </a:rPr>
                        <a:t> </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Содержание действующего вещества, %</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Форма</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Внешний вид</a:t>
                      </a:r>
                      <a:endParaRPr lang="ru-RU" sz="1400" b="1" dirty="0">
                        <a:latin typeface="Times New Roman" pitchFamily="18" charset="0"/>
                        <a:cs typeface="Times New Roman" pitchFamily="18" charset="0"/>
                      </a:endParaRPr>
                    </a:p>
                  </a:txBody>
                  <a:tcPr anchor="ctr">
                    <a:solidFill>
                      <a:schemeClr val="bg1"/>
                    </a:solidFill>
                  </a:tcPr>
                </a:tc>
              </a:tr>
              <a:tr h="370840">
                <a:tc>
                  <a:txBody>
                    <a:bodyPr/>
                    <a:lstStyle/>
                    <a:p>
                      <a:r>
                        <a:rPr lang="ru-RU" sz="1400" dirty="0" smtClean="0">
                          <a:latin typeface="Times New Roman" pitchFamily="18" charset="0"/>
                          <a:cs typeface="Times New Roman" pitchFamily="18" charset="0"/>
                        </a:rPr>
                        <a:t>Сульфат марганца, </a:t>
                      </a:r>
                      <a:r>
                        <a:rPr lang="ru-RU" sz="1400" i="0" dirty="0" smtClean="0">
                          <a:latin typeface="Times New Roman" pitchFamily="18" charset="0"/>
                          <a:cs typeface="Times New Roman" pitchFamily="18" charset="0"/>
                        </a:rPr>
                        <a:t>MnSO</a:t>
                      </a:r>
                      <a:r>
                        <a:rPr lang="ru-RU" sz="1200" i="0" dirty="0" smtClean="0">
                          <a:latin typeface="Times New Roman" pitchFamily="18" charset="0"/>
                          <a:cs typeface="Times New Roman" pitchFamily="18" charset="0"/>
                        </a:rPr>
                        <a:t>4 *</a:t>
                      </a:r>
                      <a:r>
                        <a:rPr lang="ru-RU" sz="1400" i="0" dirty="0" smtClean="0">
                          <a:latin typeface="Times New Roman" pitchFamily="18" charset="0"/>
                          <a:cs typeface="Times New Roman" pitchFamily="18" charset="0"/>
                        </a:rPr>
                        <a:t>5</a:t>
                      </a:r>
                      <a:r>
                        <a:rPr lang="en-US" sz="1400" i="0" dirty="0" smtClean="0">
                          <a:latin typeface="Times New Roman" pitchFamily="18" charset="0"/>
                          <a:cs typeface="Times New Roman" pitchFamily="18" charset="0"/>
                        </a:rPr>
                        <a:t>H</a:t>
                      </a:r>
                      <a:r>
                        <a:rPr lang="en-US" sz="1200" i="0" dirty="0" smtClean="0">
                          <a:latin typeface="Times New Roman" pitchFamily="18" charset="0"/>
                          <a:cs typeface="Times New Roman" pitchFamily="18" charset="0"/>
                        </a:rPr>
                        <a:t>2</a:t>
                      </a:r>
                      <a:r>
                        <a:rPr lang="en-US" sz="1400" i="0" dirty="0" smtClean="0">
                          <a:latin typeface="Times New Roman" pitchFamily="18" charset="0"/>
                          <a:cs typeface="Times New Roman" pitchFamily="18" charset="0"/>
                        </a:rPr>
                        <a:t>O</a:t>
                      </a:r>
                      <a:endParaRPr lang="ru-RU" sz="1400" i="0" dirty="0">
                        <a:latin typeface="Times New Roman" pitchFamily="18" charset="0"/>
                        <a:cs typeface="Times New Roman" pitchFamily="18" charset="0"/>
                      </a:endParaRPr>
                    </a:p>
                  </a:txBody>
                  <a:tcPr>
                    <a:solidFill>
                      <a:schemeClr val="bg1"/>
                    </a:solidFill>
                  </a:tcPr>
                </a:tc>
                <a:tc>
                  <a:txBody>
                    <a:bodyPr/>
                    <a:lstStyle/>
                    <a:p>
                      <a:pPr algn="ctr"/>
                      <a:r>
                        <a:rPr lang="en-US" sz="1400" dirty="0" smtClean="0">
                          <a:latin typeface="Times New Roman" pitchFamily="18" charset="0"/>
                          <a:cs typeface="Times New Roman" pitchFamily="18" charset="0"/>
                        </a:rPr>
                        <a:t>21-22</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err="1" smtClean="0">
                          <a:latin typeface="Times New Roman" pitchFamily="18" charset="0"/>
                          <a:cs typeface="Times New Roman" pitchFamily="18" charset="0"/>
                        </a:rPr>
                        <a:t>Водорастворимая</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Кристаллический порошок белого или бледно-розового цвета</a:t>
                      </a:r>
                      <a:endParaRPr lang="ru-RU" sz="1400" dirty="0">
                        <a:latin typeface="Times New Roman" pitchFamily="18" charset="0"/>
                        <a:cs typeface="Times New Roman" pitchFamily="18" charset="0"/>
                      </a:endParaRPr>
                    </a:p>
                  </a:txBody>
                  <a:tcPr anchor="ctr">
                    <a:solidFill>
                      <a:schemeClr val="bg1"/>
                    </a:solidFill>
                  </a:tcPr>
                </a:tc>
              </a:tr>
              <a:tr h="370840">
                <a:tc>
                  <a:txBody>
                    <a:bodyPr/>
                    <a:lstStyle/>
                    <a:p>
                      <a:r>
                        <a:rPr lang="ru-RU" sz="1400" dirty="0" err="1" smtClean="0">
                          <a:latin typeface="Times New Roman" pitchFamily="18" charset="0"/>
                          <a:cs typeface="Times New Roman" pitchFamily="18" charset="0"/>
                        </a:rPr>
                        <a:t>Марганизированный</a:t>
                      </a:r>
                      <a:r>
                        <a:rPr lang="ru-RU" sz="1400" dirty="0" smtClean="0">
                          <a:latin typeface="Times New Roman" pitchFamily="18" charset="0"/>
                          <a:cs typeface="Times New Roman" pitchFamily="18" charset="0"/>
                        </a:rPr>
                        <a:t> суперфосфат</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1,5-2,0</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err="1" smtClean="0">
                          <a:latin typeface="Times New Roman" pitchFamily="18" charset="0"/>
                          <a:cs typeface="Times New Roman" pitchFamily="18" charset="0"/>
                        </a:rPr>
                        <a:t>Водорастворимая</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err="1" smtClean="0">
                          <a:latin typeface="Times New Roman" pitchFamily="18" charset="0"/>
                          <a:cs typeface="Times New Roman" pitchFamily="18" charset="0"/>
                        </a:rPr>
                        <a:t>Гранулированнное</a:t>
                      </a:r>
                      <a:r>
                        <a:rPr lang="ru-RU" sz="1400" baseline="0" dirty="0" smtClean="0">
                          <a:latin typeface="Times New Roman" pitchFamily="18" charset="0"/>
                          <a:cs typeface="Times New Roman" pitchFamily="18" charset="0"/>
                        </a:rPr>
                        <a:t> удобрение серовато-синеватого цвета</a:t>
                      </a:r>
                      <a:endParaRPr lang="ru-RU" sz="1400" dirty="0">
                        <a:latin typeface="Times New Roman" pitchFamily="18" charset="0"/>
                        <a:cs typeface="Times New Roman" pitchFamily="18" charset="0"/>
                      </a:endParaRPr>
                    </a:p>
                  </a:txBody>
                  <a:tcPr anchor="ctr">
                    <a:solidFill>
                      <a:schemeClr val="bg1"/>
                    </a:solidFill>
                  </a:tcPr>
                </a:tc>
              </a:tr>
            </a:tbl>
          </a:graphicData>
        </a:graphic>
      </p:graphicFrame>
      <p:sp>
        <p:nvSpPr>
          <p:cNvPr id="4" name="TextBox 3"/>
          <p:cNvSpPr txBox="1"/>
          <p:nvPr/>
        </p:nvSpPr>
        <p:spPr>
          <a:xfrm>
            <a:off x="357158" y="3429000"/>
            <a:ext cx="8501122" cy="307777"/>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Марганцевые удобрения и их агрохимические свойства</a:t>
            </a:r>
            <a:endParaRPr lang="ru-RU" sz="1400"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71472" y="197346"/>
            <a:ext cx="8143932" cy="2355413"/>
          </a:xfrm>
          <a:prstGeom prst="roundRect">
            <a:avLst>
              <a:gd name="adj" fmla="val 9227"/>
            </a:avLst>
          </a:prstGeom>
          <a:ln>
            <a:solidFill>
              <a:srgbClr val="00B481"/>
            </a:solidFill>
          </a:ln>
        </p:spPr>
        <p:style>
          <a:lnRef idx="2">
            <a:schemeClr val="accent3"/>
          </a:lnRef>
          <a:fillRef idx="1">
            <a:schemeClr val="lt1"/>
          </a:fillRef>
          <a:effectRef idx="0">
            <a:schemeClr val="accent3"/>
          </a:effectRef>
          <a:fontRef idx="minor">
            <a:schemeClr val="dk1"/>
          </a:fontRef>
        </p:style>
        <p:txBody>
          <a:bodyPr wrap="square">
            <a:spAutoFit/>
          </a:bodyPr>
          <a:lstStyle/>
          <a:p>
            <a:pPr indent="457200" algn="ctr">
              <a:defRPr/>
            </a:pPr>
            <a:r>
              <a:rPr lang="ru-RU" sz="1400" b="1" dirty="0" smtClean="0">
                <a:latin typeface="Times New Roman" pitchFamily="18" charset="0"/>
                <a:cs typeface="Times New Roman" pitchFamily="18" charset="0"/>
              </a:rPr>
              <a:t>Медные удобрения</a:t>
            </a:r>
          </a:p>
          <a:p>
            <a:pPr indent="457200" algn="just">
              <a:defRPr/>
            </a:pPr>
            <a:r>
              <a:rPr lang="ru-RU" sz="1400" dirty="0" smtClean="0">
                <a:latin typeface="Times New Roman" pitchFamily="18" charset="0"/>
                <a:cs typeface="Times New Roman" pitchFamily="18" charset="0"/>
              </a:rPr>
              <a:t>Медные удобрения можно вносить в почву, использовать для обработки семян и внекорневых подкормок. </a:t>
            </a:r>
          </a:p>
          <a:p>
            <a:pPr indent="457200" algn="just">
              <a:defRPr/>
            </a:pPr>
            <a:r>
              <a:rPr lang="ru-RU" sz="1400" dirty="0" smtClean="0">
                <a:latin typeface="Times New Roman" pitchFamily="18" charset="0"/>
                <a:cs typeface="Times New Roman" pitchFamily="18" charset="0"/>
              </a:rPr>
              <a:t>Для внесения в почву можно использовать пиритные огарки (5-6 ц/га) – рассыпчатый порошок красно-коричневого цвета (0,2-0,7% </a:t>
            </a:r>
            <a:r>
              <a:rPr lang="ru-RU" sz="1400" i="1" dirty="0" smtClean="0">
                <a:latin typeface="Times New Roman" pitchFamily="18" charset="0"/>
                <a:cs typeface="Times New Roman" pitchFamily="18" charset="0"/>
              </a:rPr>
              <a:t>Cu</a:t>
            </a:r>
            <a:r>
              <a:rPr lang="ru-RU" sz="1400" dirty="0" smtClean="0">
                <a:latin typeface="Times New Roman" pitchFamily="18" charset="0"/>
                <a:cs typeface="Times New Roman" pitchFamily="18" charset="0"/>
              </a:rPr>
              <a:t>), шлаки медеплавильных заводов (0,2-0,5%</a:t>
            </a:r>
            <a:r>
              <a:rPr lang="ru-RU" sz="1400" i="1" dirty="0" smtClean="0">
                <a:latin typeface="Times New Roman" pitchFamily="18" charset="0"/>
                <a:cs typeface="Times New Roman" pitchFamily="18" charset="0"/>
              </a:rPr>
              <a:t>Cu</a:t>
            </a:r>
            <a:r>
              <a:rPr lang="ru-RU" sz="1400" dirty="0" smtClean="0">
                <a:latin typeface="Times New Roman" pitchFamily="18" charset="0"/>
                <a:cs typeface="Times New Roman" pitchFamily="18" charset="0"/>
              </a:rPr>
              <a:t>).</a:t>
            </a:r>
          </a:p>
          <a:p>
            <a:pPr indent="457200" algn="just">
              <a:defRPr/>
            </a:pPr>
            <a:r>
              <a:rPr lang="ru-RU" sz="1400" dirty="0" smtClean="0">
                <a:latin typeface="Times New Roman" pitchFamily="18" charset="0"/>
                <a:cs typeface="Times New Roman" pitchFamily="18" charset="0"/>
              </a:rPr>
              <a:t>Семена обрабатывают методом опрыскивается (0,02-0,1%) или опудриванием (100-200 г/ц семян медным купоросом (25,4% </a:t>
            </a:r>
            <a:r>
              <a:rPr lang="ru-RU" sz="1400" i="1" dirty="0" smtClean="0">
                <a:latin typeface="Times New Roman" pitchFamily="18" charset="0"/>
                <a:cs typeface="Times New Roman" pitchFamily="18" charset="0"/>
              </a:rPr>
              <a:t>Cu</a:t>
            </a:r>
            <a:r>
              <a:rPr lang="ru-RU" sz="1400" dirty="0" smtClean="0">
                <a:latin typeface="Times New Roman" pitchFamily="18" charset="0"/>
                <a:cs typeface="Times New Roman" pitchFamily="18" charset="0"/>
              </a:rPr>
              <a:t>) обычно совмещают с протравливанием семян.</a:t>
            </a:r>
          </a:p>
          <a:p>
            <a:pPr indent="457200" algn="just">
              <a:defRPr/>
            </a:pPr>
            <a:r>
              <a:rPr lang="ru-RU" sz="1400" dirty="0" smtClean="0">
                <a:latin typeface="Times New Roman" pitchFamily="18" charset="0"/>
                <a:cs typeface="Times New Roman" pitchFamily="18" charset="0"/>
              </a:rPr>
              <a:t>При внекорневых подкормках берут 200-300 г </a:t>
            </a:r>
            <a:r>
              <a:rPr lang="ru-RU" sz="1400" i="1" dirty="0" smtClean="0">
                <a:latin typeface="Times New Roman" pitchFamily="18" charset="0"/>
                <a:cs typeface="Times New Roman" pitchFamily="18" charset="0"/>
              </a:rPr>
              <a:t>CuSO</a:t>
            </a:r>
            <a:r>
              <a:rPr lang="ru-RU" sz="1200" i="1" dirty="0" smtClean="0">
                <a:latin typeface="Times New Roman" pitchFamily="18" charset="0"/>
                <a:cs typeface="Times New Roman" pitchFamily="18" charset="0"/>
              </a:rPr>
              <a:t>4</a:t>
            </a:r>
            <a:r>
              <a:rPr lang="ru-RU" sz="1400" dirty="0" smtClean="0">
                <a:latin typeface="Times New Roman" pitchFamily="18" charset="0"/>
                <a:cs typeface="Times New Roman" pitchFamily="18" charset="0"/>
              </a:rPr>
              <a:t> на 100 л воды или 300-400 л при наземном опрыскивании на пропашных культур проводят в ранние периоды развития растений, но при достаточно развитой листовой поверхности.</a:t>
            </a:r>
            <a:endParaRPr lang="ru-RU" sz="14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642910" y="3286124"/>
          <a:ext cx="8001056" cy="3305187"/>
        </p:xfrm>
        <a:graphic>
          <a:graphicData uri="http://schemas.openxmlformats.org/drawingml/2006/table">
            <a:tbl>
              <a:tblPr firstRow="1" bandRow="1">
                <a:tableStyleId>{5940675A-B579-460E-94D1-54222C63F5DA}</a:tableStyleId>
              </a:tblPr>
              <a:tblGrid>
                <a:gridCol w="2428892"/>
                <a:gridCol w="1285884"/>
                <a:gridCol w="1714512"/>
                <a:gridCol w="2571768"/>
              </a:tblGrid>
              <a:tr h="542929">
                <a:tc>
                  <a:txBody>
                    <a:bodyPr/>
                    <a:lstStyle/>
                    <a:p>
                      <a:pPr algn="ctr"/>
                      <a:r>
                        <a:rPr lang="ru-RU" sz="1400" b="1" dirty="0" smtClean="0">
                          <a:latin typeface="Times New Roman" pitchFamily="18" charset="0"/>
                          <a:cs typeface="Times New Roman" pitchFamily="18" charset="0"/>
                        </a:rPr>
                        <a:t>Удобрение</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Содержание действующего вещества, %</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Форма</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Внешний</a:t>
                      </a:r>
                      <a:r>
                        <a:rPr lang="ru-RU" sz="1400" b="1" baseline="0" dirty="0" smtClean="0">
                          <a:latin typeface="Times New Roman" pitchFamily="18" charset="0"/>
                          <a:cs typeface="Times New Roman" pitchFamily="18" charset="0"/>
                        </a:rPr>
                        <a:t> вид</a:t>
                      </a:r>
                      <a:endParaRPr lang="ru-RU" sz="1400" b="1" dirty="0">
                        <a:latin typeface="Times New Roman" pitchFamily="18" charset="0"/>
                        <a:cs typeface="Times New Roman" pitchFamily="18" charset="0"/>
                      </a:endParaRPr>
                    </a:p>
                  </a:txBody>
                  <a:tcPr anchor="ctr">
                    <a:solidFill>
                      <a:schemeClr val="bg1"/>
                    </a:solidFill>
                  </a:tcPr>
                </a:tc>
              </a:tr>
              <a:tr h="542929">
                <a:tc>
                  <a:txBody>
                    <a:bodyPr/>
                    <a:lstStyle/>
                    <a:p>
                      <a:r>
                        <a:rPr lang="ru-RU" sz="1400" dirty="0" smtClean="0">
                          <a:latin typeface="Times New Roman" pitchFamily="18" charset="0"/>
                          <a:cs typeface="Times New Roman" pitchFamily="18" charset="0"/>
                        </a:rPr>
                        <a:t>Медный купорос, </a:t>
                      </a:r>
                      <a:r>
                        <a:rPr lang="en-US" sz="1400" dirty="0" smtClean="0">
                          <a:latin typeface="Times New Roman" pitchFamily="18" charset="0"/>
                          <a:cs typeface="Times New Roman" pitchFamily="18" charset="0"/>
                        </a:rPr>
                        <a:t>CuSO</a:t>
                      </a:r>
                      <a:r>
                        <a:rPr lang="en-US" sz="1200" dirty="0" smtClean="0">
                          <a:latin typeface="Times New Roman" pitchFamily="18" charset="0"/>
                          <a:cs typeface="Times New Roman" pitchFamily="18" charset="0"/>
                        </a:rPr>
                        <a:t>4</a:t>
                      </a:r>
                      <a:r>
                        <a:rPr lang="en-US" sz="1400" dirty="0" smtClean="0">
                          <a:latin typeface="Times New Roman" pitchFamily="18" charset="0"/>
                          <a:cs typeface="Times New Roman" pitchFamily="18" charset="0"/>
                        </a:rPr>
                        <a:t>*5H</a:t>
                      </a:r>
                      <a:r>
                        <a:rPr lang="en-US" sz="12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O</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23,9</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err="1" smtClean="0">
                          <a:latin typeface="Times New Roman" pitchFamily="18" charset="0"/>
                          <a:cs typeface="Times New Roman" pitchFamily="18" charset="0"/>
                        </a:rPr>
                        <a:t>Водорастворимая</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Кристаллический порошок голубого</a:t>
                      </a:r>
                      <a:r>
                        <a:rPr lang="ru-RU" sz="1400" baseline="0" dirty="0" smtClean="0">
                          <a:latin typeface="Times New Roman" pitchFamily="18" charset="0"/>
                          <a:cs typeface="Times New Roman" pitchFamily="18" charset="0"/>
                        </a:rPr>
                        <a:t> цвета</a:t>
                      </a:r>
                      <a:endParaRPr lang="ru-RU" sz="1400" dirty="0">
                        <a:latin typeface="Times New Roman" pitchFamily="18" charset="0"/>
                        <a:cs typeface="Times New Roman" pitchFamily="18" charset="0"/>
                      </a:endParaRPr>
                    </a:p>
                  </a:txBody>
                  <a:tcPr anchor="ctr">
                    <a:solidFill>
                      <a:schemeClr val="bg1"/>
                    </a:solidFill>
                  </a:tcPr>
                </a:tc>
              </a:tr>
              <a:tr h="542929">
                <a:tc>
                  <a:txBody>
                    <a:bodyPr/>
                    <a:lstStyle/>
                    <a:p>
                      <a:r>
                        <a:rPr lang="ru-RU" sz="1400" dirty="0" smtClean="0">
                          <a:latin typeface="Times New Roman" pitchFamily="18" charset="0"/>
                          <a:cs typeface="Times New Roman" pitchFamily="18" charset="0"/>
                        </a:rPr>
                        <a:t>Пиритные</a:t>
                      </a:r>
                      <a:r>
                        <a:rPr lang="ru-RU" sz="1400" baseline="0" dirty="0" smtClean="0">
                          <a:latin typeface="Times New Roman" pitchFamily="18" charset="0"/>
                          <a:cs typeface="Times New Roman" pitchFamily="18" charset="0"/>
                        </a:rPr>
                        <a:t> огарки</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0,25</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Лимонно-растворимая</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Рассыпчатый </a:t>
                      </a:r>
                      <a:r>
                        <a:rPr lang="ru-RU" sz="1400" dirty="0" err="1" smtClean="0">
                          <a:latin typeface="Times New Roman" pitchFamily="18" charset="0"/>
                          <a:cs typeface="Times New Roman" pitchFamily="18" charset="0"/>
                        </a:rPr>
                        <a:t>порощок</a:t>
                      </a:r>
                      <a:r>
                        <a:rPr lang="ru-RU" sz="1400" dirty="0" smtClean="0">
                          <a:latin typeface="Times New Roman" pitchFamily="18" charset="0"/>
                          <a:cs typeface="Times New Roman" pitchFamily="18" charset="0"/>
                        </a:rPr>
                        <a:t> красновато-коричневого цвета</a:t>
                      </a:r>
                      <a:endParaRPr lang="ru-RU" sz="1400" dirty="0">
                        <a:latin typeface="Times New Roman" pitchFamily="18" charset="0"/>
                        <a:cs typeface="Times New Roman" pitchFamily="18" charset="0"/>
                      </a:endParaRPr>
                    </a:p>
                  </a:txBody>
                  <a:tcPr anchor="ctr">
                    <a:solidFill>
                      <a:schemeClr val="bg1"/>
                    </a:solidFill>
                  </a:tcPr>
                </a:tc>
              </a:tr>
              <a:tr h="542929">
                <a:tc>
                  <a:txBody>
                    <a:bodyPr/>
                    <a:lstStyle/>
                    <a:p>
                      <a:r>
                        <a:rPr lang="ru-RU" sz="1400" dirty="0" smtClean="0">
                          <a:latin typeface="Times New Roman" pitchFamily="18" charset="0"/>
                          <a:cs typeface="Times New Roman" pitchFamily="18" charset="0"/>
                        </a:rPr>
                        <a:t>Карбамидно-аммиачная</a:t>
                      </a:r>
                      <a:r>
                        <a:rPr lang="ru-RU" sz="1400" baseline="0" dirty="0" smtClean="0">
                          <a:latin typeface="Times New Roman" pitchFamily="18" charset="0"/>
                          <a:cs typeface="Times New Roman" pitchFamily="18" charset="0"/>
                        </a:rPr>
                        <a:t> смесь (КАС) + медь</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0,5</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err="1" smtClean="0">
                          <a:latin typeface="Times New Roman" pitchFamily="18" charset="0"/>
                          <a:cs typeface="Times New Roman" pitchFamily="18" charset="0"/>
                        </a:rPr>
                        <a:t>Водорастворимая</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Рекомендуется для некорневой подкормки</a:t>
                      </a:r>
                      <a:r>
                        <a:rPr lang="ru-RU" sz="1400" baseline="0" dirty="0" smtClean="0">
                          <a:latin typeface="Times New Roman" pitchFamily="18" charset="0"/>
                          <a:cs typeface="Times New Roman" pitchFamily="18" charset="0"/>
                        </a:rPr>
                        <a:t> и внесения в почву</a:t>
                      </a:r>
                      <a:endParaRPr lang="ru-RU" sz="1400" dirty="0">
                        <a:latin typeface="Times New Roman" pitchFamily="18" charset="0"/>
                        <a:cs typeface="Times New Roman" pitchFamily="18" charset="0"/>
                      </a:endParaRPr>
                    </a:p>
                  </a:txBody>
                  <a:tcPr anchor="ctr">
                    <a:solidFill>
                      <a:schemeClr val="bg1"/>
                    </a:solidFill>
                  </a:tcPr>
                </a:tc>
              </a:tr>
              <a:tr h="542929">
                <a:tc>
                  <a:txBody>
                    <a:bodyPr/>
                    <a:lstStyle/>
                    <a:p>
                      <a:r>
                        <a:rPr lang="ru-RU" sz="1400" dirty="0" smtClean="0">
                          <a:latin typeface="Times New Roman" pitchFamily="18" charset="0"/>
                          <a:cs typeface="Times New Roman" pitchFamily="18" charset="0"/>
                        </a:rPr>
                        <a:t>Хлористый</a:t>
                      </a:r>
                      <a:r>
                        <a:rPr lang="ru-RU" sz="1400" baseline="0" dirty="0" smtClean="0">
                          <a:latin typeface="Times New Roman" pitchFamily="18" charset="0"/>
                          <a:cs typeface="Times New Roman" pitchFamily="18" charset="0"/>
                        </a:rPr>
                        <a:t> калий с медью</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1,0</a:t>
                      </a:r>
                      <a:endParaRPr lang="ru-RU" sz="1400" dirty="0">
                        <a:latin typeface="Times New Roman" pitchFamily="18" charset="0"/>
                        <a:cs typeface="Times New Roman"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pitchFamily="18" charset="0"/>
                          <a:cs typeface="Times New Roman" pitchFamily="18" charset="0"/>
                        </a:rPr>
                        <a:t>Водорастворимая</a:t>
                      </a:r>
                      <a:endParaRPr lang="ru-RU" sz="1400" dirty="0" smtClean="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Рассыпчатое кристаллическое вещество розового или белого цвета с серым оттенком</a:t>
                      </a:r>
                      <a:endParaRPr lang="ru-RU" sz="1400" dirty="0">
                        <a:latin typeface="Times New Roman" pitchFamily="18" charset="0"/>
                        <a:cs typeface="Times New Roman" pitchFamily="18" charset="0"/>
                      </a:endParaRPr>
                    </a:p>
                  </a:txBody>
                  <a:tcPr anchor="ctr">
                    <a:solidFill>
                      <a:schemeClr val="bg1"/>
                    </a:solidFill>
                  </a:tcPr>
                </a:tc>
              </a:tr>
            </a:tbl>
          </a:graphicData>
        </a:graphic>
      </p:graphicFrame>
      <p:sp>
        <p:nvSpPr>
          <p:cNvPr id="4" name="TextBox 3"/>
          <p:cNvSpPr txBox="1"/>
          <p:nvPr/>
        </p:nvSpPr>
        <p:spPr>
          <a:xfrm>
            <a:off x="357158" y="2786058"/>
            <a:ext cx="8501122" cy="307777"/>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Медные удобрения и их агрохимические свойства</a:t>
            </a:r>
            <a:endParaRPr lang="ru-RU" sz="1400"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714356"/>
            <a:ext cx="8429684" cy="1532334"/>
          </a:xfrm>
          <a:prstGeom prst="roundRect">
            <a:avLst>
              <a:gd name="adj" fmla="val 11987"/>
            </a:avLst>
          </a:prstGeom>
          <a:ln>
            <a:solidFill>
              <a:srgbClr val="00B48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400" b="1" dirty="0" smtClean="0">
                <a:latin typeface="Times New Roman" pitchFamily="18" charset="0"/>
                <a:cs typeface="Times New Roman" pitchFamily="18" charset="0"/>
              </a:rPr>
              <a:t>Молибденовые удобрения</a:t>
            </a:r>
          </a:p>
          <a:p>
            <a:pPr algn="just"/>
            <a:r>
              <a:rPr lang="ru-RU" sz="1400" dirty="0" smtClean="0">
                <a:latin typeface="Times New Roman" pitchFamily="18" charset="0"/>
                <a:cs typeface="Times New Roman" pitchFamily="18" charset="0"/>
              </a:rPr>
              <a:t>С урожаем сельскохозяйственных культур выносится от 10 до 300 г/га молибдена. Этот элемент необходим растениям в меньших количествах, чем другие микроэлементы. </a:t>
            </a:r>
          </a:p>
          <a:p>
            <a:pPr algn="just"/>
            <a:r>
              <a:rPr lang="ru-RU" sz="1400" dirty="0" smtClean="0">
                <a:latin typeface="Times New Roman" pitchFamily="18" charset="0"/>
                <a:cs typeface="Times New Roman" pitchFamily="18" charset="0"/>
              </a:rPr>
              <a:t>Предпосевную обработку семян проводят 0,5% водным раствором молибдена в единой технологии с протравливанием ядохимикатами. Если семена не были обработаны молибденом, можно рекомендовать некорневую подкормку растений не позднее фазы цветения. Ее проводят 0,1% раствором микроэлемента.</a:t>
            </a:r>
            <a:endParaRPr lang="ru-RU" sz="1400" dirty="0">
              <a:latin typeface="Times New Roman" pitchFamily="18" charset="0"/>
              <a:cs typeface="Times New Roman" pitchFamily="18" charset="0"/>
            </a:endParaRPr>
          </a:p>
        </p:txBody>
      </p:sp>
      <p:sp>
        <p:nvSpPr>
          <p:cNvPr id="4" name="TextBox 3"/>
          <p:cNvSpPr txBox="1"/>
          <p:nvPr/>
        </p:nvSpPr>
        <p:spPr>
          <a:xfrm>
            <a:off x="357158" y="2643182"/>
            <a:ext cx="8501122" cy="307777"/>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Молибденовые удобрения и их агрохимические свойства</a:t>
            </a:r>
            <a:endParaRPr lang="ru-RU" sz="14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642910" y="3071810"/>
          <a:ext cx="8001056" cy="2573667"/>
        </p:xfrm>
        <a:graphic>
          <a:graphicData uri="http://schemas.openxmlformats.org/drawingml/2006/table">
            <a:tbl>
              <a:tblPr firstRow="1" bandRow="1">
                <a:tableStyleId>{5940675A-B579-460E-94D1-54222C63F5DA}</a:tableStyleId>
              </a:tblPr>
              <a:tblGrid>
                <a:gridCol w="2428892"/>
                <a:gridCol w="1285884"/>
                <a:gridCol w="1714512"/>
                <a:gridCol w="2571768"/>
              </a:tblGrid>
              <a:tr h="857256">
                <a:tc>
                  <a:txBody>
                    <a:bodyPr/>
                    <a:lstStyle/>
                    <a:p>
                      <a:pPr algn="ctr"/>
                      <a:r>
                        <a:rPr lang="ru-RU" sz="1400" b="1" dirty="0" smtClean="0">
                          <a:latin typeface="Times New Roman" pitchFamily="18" charset="0"/>
                          <a:cs typeface="Times New Roman" pitchFamily="18" charset="0"/>
                        </a:rPr>
                        <a:t>Удобрение</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Содержание действующего вещества, %</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Форма</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Внешний</a:t>
                      </a:r>
                      <a:r>
                        <a:rPr lang="ru-RU" sz="1400" b="1" baseline="0" dirty="0" smtClean="0">
                          <a:latin typeface="Times New Roman" pitchFamily="18" charset="0"/>
                          <a:cs typeface="Times New Roman" pitchFamily="18" charset="0"/>
                        </a:rPr>
                        <a:t> вид</a:t>
                      </a:r>
                      <a:endParaRPr lang="ru-RU" sz="1400" b="1" dirty="0">
                        <a:latin typeface="Times New Roman" pitchFamily="18" charset="0"/>
                        <a:cs typeface="Times New Roman" pitchFamily="18" charset="0"/>
                      </a:endParaRPr>
                    </a:p>
                  </a:txBody>
                  <a:tcPr anchor="ctr">
                    <a:solidFill>
                      <a:schemeClr val="bg1"/>
                    </a:solidFill>
                  </a:tcPr>
                </a:tc>
              </a:tr>
              <a:tr h="542929">
                <a:tc>
                  <a:txBody>
                    <a:bodyPr/>
                    <a:lstStyle/>
                    <a:p>
                      <a:pPr algn="l"/>
                      <a:r>
                        <a:rPr lang="ru-RU" sz="1400" b="0" dirty="0" err="1" smtClean="0">
                          <a:latin typeface="Times New Roman" pitchFamily="18" charset="0"/>
                          <a:cs typeface="Times New Roman" pitchFamily="18" charset="0"/>
                        </a:rPr>
                        <a:t>Молибдат</a:t>
                      </a:r>
                      <a:r>
                        <a:rPr lang="ru-RU" sz="1400" b="0" dirty="0" smtClean="0">
                          <a:latin typeface="Times New Roman" pitchFamily="18" charset="0"/>
                          <a:cs typeface="Times New Roman" pitchFamily="18" charset="0"/>
                        </a:rPr>
                        <a:t> аммония,</a:t>
                      </a:r>
                      <a:r>
                        <a:rPr lang="ru-RU" sz="1400" b="0" baseline="0" dirty="0" smtClean="0">
                          <a:latin typeface="Times New Roman" pitchFamily="18" charset="0"/>
                          <a:cs typeface="Times New Roman" pitchFamily="18" charset="0"/>
                        </a:rPr>
                        <a:t> (</a:t>
                      </a:r>
                      <a:r>
                        <a:rPr lang="en-US" sz="1400" b="0" baseline="0" dirty="0" smtClean="0">
                          <a:latin typeface="Times New Roman" pitchFamily="18" charset="0"/>
                          <a:cs typeface="Times New Roman" pitchFamily="18" charset="0"/>
                        </a:rPr>
                        <a:t>NH</a:t>
                      </a:r>
                      <a:r>
                        <a:rPr lang="en-US" sz="1200" b="0" baseline="0" dirty="0" smtClean="0">
                          <a:latin typeface="Times New Roman" pitchFamily="18" charset="0"/>
                          <a:cs typeface="Times New Roman" pitchFamily="18" charset="0"/>
                        </a:rPr>
                        <a:t>4</a:t>
                      </a:r>
                      <a:r>
                        <a:rPr lang="en-US" sz="1400" b="0" baseline="0" dirty="0" smtClean="0">
                          <a:latin typeface="Times New Roman" pitchFamily="18" charset="0"/>
                          <a:cs typeface="Times New Roman" pitchFamily="18" charset="0"/>
                        </a:rPr>
                        <a:t>)6Mo</a:t>
                      </a:r>
                      <a:r>
                        <a:rPr lang="en-US" sz="1200" b="0" baseline="0" dirty="0" smtClean="0">
                          <a:latin typeface="Times New Roman" pitchFamily="18" charset="0"/>
                          <a:cs typeface="Times New Roman" pitchFamily="18" charset="0"/>
                        </a:rPr>
                        <a:t>7</a:t>
                      </a:r>
                      <a:r>
                        <a:rPr lang="en-US" sz="1400" b="0" baseline="0" dirty="0" smtClean="0">
                          <a:latin typeface="Times New Roman" pitchFamily="18" charset="0"/>
                          <a:cs typeface="Times New Roman" pitchFamily="18" charset="0"/>
                        </a:rPr>
                        <a:t>O</a:t>
                      </a:r>
                      <a:r>
                        <a:rPr lang="en-US" sz="1200" b="0" baseline="0" dirty="0" smtClean="0">
                          <a:latin typeface="Times New Roman" pitchFamily="18" charset="0"/>
                          <a:cs typeface="Times New Roman" pitchFamily="18" charset="0"/>
                        </a:rPr>
                        <a:t>24</a:t>
                      </a:r>
                      <a:r>
                        <a:rPr lang="en-US" sz="1400" b="0" baseline="0" dirty="0" smtClean="0">
                          <a:latin typeface="Times New Roman" pitchFamily="18" charset="0"/>
                          <a:cs typeface="Times New Roman" pitchFamily="18" charset="0"/>
                        </a:rPr>
                        <a:t>*4H</a:t>
                      </a:r>
                      <a:r>
                        <a:rPr lang="en-US" sz="1200" b="0" baseline="0" dirty="0" smtClean="0">
                          <a:latin typeface="Times New Roman" pitchFamily="18" charset="0"/>
                          <a:cs typeface="Times New Roman" pitchFamily="18" charset="0"/>
                        </a:rPr>
                        <a:t>2</a:t>
                      </a:r>
                      <a:r>
                        <a:rPr lang="en-US" sz="1400" b="0" baseline="0" dirty="0" smtClean="0">
                          <a:latin typeface="Times New Roman" pitchFamily="18" charset="0"/>
                          <a:cs typeface="Times New Roman" pitchFamily="18" charset="0"/>
                        </a:rPr>
                        <a:t>O</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smtClean="0">
                          <a:latin typeface="Times New Roman" pitchFamily="18" charset="0"/>
                          <a:cs typeface="Times New Roman" pitchFamily="18" charset="0"/>
                        </a:rPr>
                        <a:t>52</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err="1" smtClean="0">
                          <a:latin typeface="Times New Roman" pitchFamily="18" charset="0"/>
                          <a:cs typeface="Times New Roman" pitchFamily="18" charset="0"/>
                        </a:rPr>
                        <a:t>Водорастворимая</a:t>
                      </a:r>
                      <a:r>
                        <a:rPr lang="ru-RU" sz="1400" b="0" baseline="0" dirty="0" smtClean="0">
                          <a:latin typeface="Times New Roman" pitchFamily="18" charset="0"/>
                          <a:cs typeface="Times New Roman" pitchFamily="18" charset="0"/>
                        </a:rPr>
                        <a:t> </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smtClean="0">
                          <a:latin typeface="Times New Roman" pitchFamily="18" charset="0"/>
                          <a:cs typeface="Times New Roman" pitchFamily="18" charset="0"/>
                        </a:rPr>
                        <a:t>Мелкокристаллический</a:t>
                      </a:r>
                      <a:r>
                        <a:rPr lang="ru-RU" sz="1400" b="0" baseline="0" dirty="0" smtClean="0">
                          <a:latin typeface="Times New Roman" pitchFamily="18" charset="0"/>
                          <a:cs typeface="Times New Roman" pitchFamily="18" charset="0"/>
                        </a:rPr>
                        <a:t> порошок белого цвета </a:t>
                      </a:r>
                      <a:endParaRPr lang="ru-RU" sz="1400" b="0" dirty="0">
                        <a:latin typeface="Times New Roman" pitchFamily="18" charset="0"/>
                        <a:cs typeface="Times New Roman" pitchFamily="18" charset="0"/>
                      </a:endParaRPr>
                    </a:p>
                  </a:txBody>
                  <a:tcPr anchor="ctr">
                    <a:solidFill>
                      <a:schemeClr val="bg1"/>
                    </a:solidFill>
                  </a:tcPr>
                </a:tc>
              </a:tr>
              <a:tr h="542929">
                <a:tc>
                  <a:txBody>
                    <a:bodyPr/>
                    <a:lstStyle/>
                    <a:p>
                      <a:pPr algn="l"/>
                      <a:r>
                        <a:rPr lang="ru-RU" sz="1400" b="0" dirty="0" smtClean="0">
                          <a:latin typeface="Times New Roman" pitchFamily="18" charset="0"/>
                          <a:cs typeface="Times New Roman" pitchFamily="18" charset="0"/>
                        </a:rPr>
                        <a:t>Молибденовый</a:t>
                      </a:r>
                      <a:r>
                        <a:rPr lang="ru-RU" sz="1400" b="0" baseline="0" dirty="0" smtClean="0">
                          <a:latin typeface="Times New Roman" pitchFamily="18" charset="0"/>
                          <a:cs typeface="Times New Roman" pitchFamily="18" charset="0"/>
                        </a:rPr>
                        <a:t> простой суперфосфат</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smtClean="0">
                          <a:latin typeface="Times New Roman" pitchFamily="18" charset="0"/>
                          <a:cs typeface="Times New Roman" pitchFamily="18" charset="0"/>
                        </a:rPr>
                        <a:t>0,1</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err="1" smtClean="0">
                          <a:latin typeface="Times New Roman" pitchFamily="18" charset="0"/>
                          <a:cs typeface="Times New Roman" pitchFamily="18" charset="0"/>
                        </a:rPr>
                        <a:t>Водорастворимая</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smtClean="0">
                          <a:latin typeface="Times New Roman" pitchFamily="18" charset="0"/>
                          <a:cs typeface="Times New Roman" pitchFamily="18" charset="0"/>
                        </a:rPr>
                        <a:t>Гранулированное удобрение светло-серого цвета</a:t>
                      </a:r>
                      <a:endParaRPr lang="ru-RU" sz="1400" b="0" dirty="0">
                        <a:latin typeface="Times New Roman" pitchFamily="18" charset="0"/>
                        <a:cs typeface="Times New Roman" pitchFamily="18" charset="0"/>
                      </a:endParaRPr>
                    </a:p>
                  </a:txBody>
                  <a:tcPr anchor="ctr">
                    <a:solidFill>
                      <a:schemeClr val="bg1"/>
                    </a:solidFill>
                  </a:tcPr>
                </a:tc>
              </a:tr>
              <a:tr h="542929">
                <a:tc>
                  <a:txBody>
                    <a:bodyPr/>
                    <a:lstStyle/>
                    <a:p>
                      <a:pPr algn="l"/>
                      <a:r>
                        <a:rPr lang="ru-RU" sz="1400" b="0" dirty="0" err="1" smtClean="0">
                          <a:latin typeface="Times New Roman" pitchFamily="18" charset="0"/>
                          <a:cs typeface="Times New Roman" pitchFamily="18" charset="0"/>
                        </a:rPr>
                        <a:t>Молибденизированная</a:t>
                      </a:r>
                      <a:r>
                        <a:rPr lang="ru-RU" sz="1400" b="0" dirty="0" smtClean="0">
                          <a:latin typeface="Times New Roman" pitchFamily="18" charset="0"/>
                          <a:cs typeface="Times New Roman" pitchFamily="18" charset="0"/>
                        </a:rPr>
                        <a:t> мочевина</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smtClean="0">
                          <a:latin typeface="Times New Roman" pitchFamily="18" charset="0"/>
                          <a:cs typeface="Times New Roman" pitchFamily="18" charset="0"/>
                        </a:rPr>
                        <a:t>0,5-0,8</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err="1" smtClean="0">
                          <a:latin typeface="Times New Roman" pitchFamily="18" charset="0"/>
                          <a:cs typeface="Times New Roman" pitchFamily="18" charset="0"/>
                        </a:rPr>
                        <a:t>Водорастворимая</a:t>
                      </a:r>
                      <a:endParaRPr lang="ru-RU" sz="1400" b="0" dirty="0">
                        <a:latin typeface="Times New Roman" pitchFamily="18" charset="0"/>
                        <a:cs typeface="Times New Roman" pitchFamily="18" charset="0"/>
                      </a:endParaRPr>
                    </a:p>
                  </a:txBody>
                  <a:tcPr anchor="ctr">
                    <a:solidFill>
                      <a:schemeClr val="bg1"/>
                    </a:solidFill>
                  </a:tcPr>
                </a:tc>
                <a:tc>
                  <a:txBody>
                    <a:bodyPr/>
                    <a:lstStyle/>
                    <a:p>
                      <a:pPr algn="ctr"/>
                      <a:r>
                        <a:rPr lang="ru-RU" sz="1400" b="0" dirty="0" smtClean="0">
                          <a:latin typeface="Times New Roman" pitchFamily="18" charset="0"/>
                          <a:cs typeface="Times New Roman" pitchFamily="18" charset="0"/>
                        </a:rPr>
                        <a:t>Гранулированное</a:t>
                      </a:r>
                      <a:r>
                        <a:rPr lang="ru-RU" sz="1400" b="0" baseline="0" dirty="0" smtClean="0">
                          <a:latin typeface="Times New Roman" pitchFamily="18" charset="0"/>
                          <a:cs typeface="Times New Roman" pitchFamily="18" charset="0"/>
                        </a:rPr>
                        <a:t> удобрение белого цвета</a:t>
                      </a:r>
                      <a:endParaRPr lang="ru-RU" sz="1400" b="0" dirty="0">
                        <a:latin typeface="Times New Roman" pitchFamily="18" charset="0"/>
                        <a:cs typeface="Times New Roman" pitchFamily="18" charset="0"/>
                      </a:endParaRPr>
                    </a:p>
                  </a:txBody>
                  <a:tcPr anchor="ctr">
                    <a:solidFill>
                      <a:schemeClr val="bg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КЛАССИФИКАЦИЯ МИНЕРАЛЬНЫХ УДОБРЕНИЙ.jpg"/>
          <p:cNvPicPr>
            <a:picLocks noChangeAspect="1"/>
          </p:cNvPicPr>
          <p:nvPr/>
        </p:nvPicPr>
        <p:blipFill>
          <a:blip r:embed="rId2" cstate="print"/>
          <a:srcRect l="63786" t="5863"/>
          <a:stretch>
            <a:fillRect/>
          </a:stretch>
        </p:blipFill>
        <p:spPr>
          <a:xfrm>
            <a:off x="755576" y="260648"/>
            <a:ext cx="6624736" cy="63998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57158" y="285728"/>
            <a:ext cx="8572560" cy="2419945"/>
          </a:xfrm>
          <a:prstGeom prst="roundRect">
            <a:avLst>
              <a:gd name="adj" fmla="val 8666"/>
            </a:avLst>
          </a:prstGeom>
          <a:ln>
            <a:solidFill>
              <a:srgbClr val="00B481"/>
            </a:solidFill>
          </a:ln>
        </p:spPr>
        <p:style>
          <a:lnRef idx="2">
            <a:schemeClr val="accent3"/>
          </a:lnRef>
          <a:fillRef idx="1">
            <a:schemeClr val="lt1"/>
          </a:fillRef>
          <a:effectRef idx="0">
            <a:schemeClr val="accent3"/>
          </a:effectRef>
          <a:fontRef idx="minor">
            <a:schemeClr val="dk1"/>
          </a:fontRef>
        </p:style>
        <p:txBody>
          <a:bodyPr wrap="square">
            <a:spAutoFit/>
          </a:bodyPr>
          <a:lstStyle/>
          <a:p>
            <a:pPr indent="457200" algn="ctr">
              <a:defRPr/>
            </a:pPr>
            <a:r>
              <a:rPr lang="ru-RU" sz="1600" b="1" dirty="0" smtClean="0">
                <a:latin typeface="Times New Roman" pitchFamily="18" charset="0"/>
                <a:cs typeface="Times New Roman" pitchFamily="18" charset="0"/>
              </a:rPr>
              <a:t>Цинковые удобрения</a:t>
            </a:r>
          </a:p>
          <a:p>
            <a:pPr indent="457200" algn="just">
              <a:defRPr/>
            </a:pPr>
            <a:r>
              <a:rPr lang="ru-RU" sz="1600" dirty="0" smtClean="0">
                <a:latin typeface="Times New Roman" pitchFamily="18" charset="0"/>
                <a:cs typeface="Times New Roman" pitchFamily="18" charset="0"/>
              </a:rPr>
              <a:t>Внесение Zn удобрений повышает урожай зерна кукурузы на 5 – 7 ц/га, зерна пшеницы – на 1,5 – 2 ц/га.</a:t>
            </a:r>
          </a:p>
          <a:p>
            <a:pPr indent="457200" algn="just">
              <a:defRPr/>
            </a:pPr>
            <a:r>
              <a:rPr lang="ru-RU" sz="1600" dirty="0" smtClean="0">
                <a:latin typeface="Times New Roman" pitchFamily="18" charset="0"/>
                <a:cs typeface="Times New Roman" pitchFamily="18" charset="0"/>
              </a:rPr>
              <a:t>Цинковые удобрения применяют путем некорневых подкормок растений и предпосевной обработки семян. Для некорневых подкормок на 1 га посева используют 100 г ZnSO</a:t>
            </a:r>
            <a:r>
              <a:rPr lang="ru-RU" sz="1400" dirty="0" smtClean="0">
                <a:latin typeface="Times New Roman" pitchFamily="18" charset="0"/>
                <a:cs typeface="Times New Roman" pitchFamily="18" charset="0"/>
              </a:rPr>
              <a:t>4</a:t>
            </a:r>
            <a:r>
              <a:rPr lang="ru-RU" sz="1600" dirty="0" smtClean="0">
                <a:latin typeface="Times New Roman" pitchFamily="18" charset="0"/>
                <a:cs typeface="Times New Roman" pitchFamily="18" charset="0"/>
              </a:rPr>
              <a:t> (25 %)  для подкормки озимой пшеницы и пропашных культур.</a:t>
            </a:r>
          </a:p>
          <a:p>
            <a:pPr indent="457200" algn="just">
              <a:defRPr/>
            </a:pPr>
            <a:r>
              <a:rPr lang="ru-RU" sz="1600" dirty="0" smtClean="0">
                <a:latin typeface="Times New Roman" pitchFamily="18" charset="0"/>
                <a:cs typeface="Times New Roman" pitchFamily="18" charset="0"/>
              </a:rPr>
              <a:t>Подкормку проводят в период бутонизации – цветения растений.</a:t>
            </a:r>
          </a:p>
          <a:p>
            <a:pPr indent="457200" algn="just">
              <a:defRPr/>
            </a:pPr>
            <a:r>
              <a:rPr lang="ru-RU" sz="1600" dirty="0" smtClean="0">
                <a:latin typeface="Times New Roman" pitchFamily="18" charset="0"/>
                <a:cs typeface="Times New Roman" pitchFamily="18" charset="0"/>
              </a:rPr>
              <a:t>Для предпосевного опудривания 1 т семян используют 30 – 80 г сернокислого цинка и 200 – 400 г талька, цинковые микроудобрения, расходуя 14 семян 400 – 500 г препарата.</a:t>
            </a:r>
            <a:endParaRPr lang="ru-RU" sz="1600" dirty="0"/>
          </a:p>
        </p:txBody>
      </p:sp>
      <p:graphicFrame>
        <p:nvGraphicFramePr>
          <p:cNvPr id="3" name="Таблица 2"/>
          <p:cNvGraphicFramePr>
            <a:graphicFrameLocks noGrp="1"/>
          </p:cNvGraphicFramePr>
          <p:nvPr/>
        </p:nvGraphicFramePr>
        <p:xfrm>
          <a:off x="642910" y="3500438"/>
          <a:ext cx="8143932" cy="1923137"/>
        </p:xfrm>
        <a:graphic>
          <a:graphicData uri="http://schemas.openxmlformats.org/drawingml/2006/table">
            <a:tbl>
              <a:tblPr firstRow="1" bandRow="1">
                <a:tableStyleId>{5940675A-B579-460E-94D1-54222C63F5DA}</a:tableStyleId>
              </a:tblPr>
              <a:tblGrid>
                <a:gridCol w="2035983"/>
                <a:gridCol w="2035983"/>
                <a:gridCol w="2035983"/>
                <a:gridCol w="2035983"/>
              </a:tblGrid>
              <a:tr h="886817">
                <a:tc>
                  <a:txBody>
                    <a:bodyPr/>
                    <a:lstStyle/>
                    <a:p>
                      <a:pPr algn="ctr"/>
                      <a:r>
                        <a:rPr lang="ru-RU" sz="1400" b="1" dirty="0" smtClean="0">
                          <a:latin typeface="Times New Roman" pitchFamily="18" charset="0"/>
                          <a:cs typeface="Times New Roman" pitchFamily="18" charset="0"/>
                        </a:rPr>
                        <a:t>Удобрение</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Содержание действующего вещества, %</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Форма</a:t>
                      </a:r>
                      <a:endParaRPr lang="ru-RU" sz="1400" b="1" dirty="0">
                        <a:latin typeface="Times New Roman" pitchFamily="18" charset="0"/>
                        <a:cs typeface="Times New Roman" pitchFamily="18" charset="0"/>
                      </a:endParaRPr>
                    </a:p>
                  </a:txBody>
                  <a:tcPr anchor="ctr">
                    <a:solidFill>
                      <a:schemeClr val="bg1"/>
                    </a:solidFill>
                  </a:tcPr>
                </a:tc>
                <a:tc>
                  <a:txBody>
                    <a:bodyPr/>
                    <a:lstStyle/>
                    <a:p>
                      <a:pPr algn="ctr"/>
                      <a:r>
                        <a:rPr lang="ru-RU" sz="1400" b="1" dirty="0" smtClean="0">
                          <a:latin typeface="Times New Roman" pitchFamily="18" charset="0"/>
                          <a:cs typeface="Times New Roman" pitchFamily="18" charset="0"/>
                        </a:rPr>
                        <a:t>Внешний</a:t>
                      </a:r>
                      <a:r>
                        <a:rPr lang="ru-RU" sz="1400" b="1" baseline="0" dirty="0" smtClean="0">
                          <a:latin typeface="Times New Roman" pitchFamily="18" charset="0"/>
                          <a:cs typeface="Times New Roman" pitchFamily="18" charset="0"/>
                        </a:rPr>
                        <a:t> вид</a:t>
                      </a:r>
                      <a:endParaRPr lang="ru-RU" sz="1400" b="1" dirty="0">
                        <a:latin typeface="Times New Roman" pitchFamily="18" charset="0"/>
                        <a:cs typeface="Times New Roman" pitchFamily="18" charset="0"/>
                      </a:endParaRPr>
                    </a:p>
                  </a:txBody>
                  <a:tcPr anchor="ctr">
                    <a:solidFill>
                      <a:schemeClr val="bg1"/>
                    </a:solidFill>
                  </a:tcPr>
                </a:tc>
              </a:tr>
              <a:tr h="449567">
                <a:tc>
                  <a:txBody>
                    <a:bodyPr/>
                    <a:lstStyle/>
                    <a:p>
                      <a:r>
                        <a:rPr lang="ru-RU" sz="1400" dirty="0" smtClean="0">
                          <a:latin typeface="Times New Roman" pitchFamily="18" charset="0"/>
                          <a:cs typeface="Times New Roman" pitchFamily="18" charset="0"/>
                        </a:rPr>
                        <a:t>Сульфат цинка, </a:t>
                      </a:r>
                      <a:r>
                        <a:rPr lang="en-US" sz="1400" dirty="0" smtClean="0">
                          <a:latin typeface="Times New Roman" pitchFamily="18" charset="0"/>
                          <a:cs typeface="Times New Roman" pitchFamily="18" charset="0"/>
                        </a:rPr>
                        <a:t>ZnSO</a:t>
                      </a:r>
                      <a:r>
                        <a:rPr lang="en-US" sz="1200" dirty="0" smtClean="0">
                          <a:latin typeface="Times New Roman" pitchFamily="18" charset="0"/>
                          <a:cs typeface="Times New Roman" pitchFamily="18" charset="0"/>
                        </a:rPr>
                        <a:t>4</a:t>
                      </a:r>
                      <a:r>
                        <a:rPr lang="en-US" sz="1400" dirty="0" smtClean="0">
                          <a:latin typeface="Times New Roman" pitchFamily="18" charset="0"/>
                          <a:cs typeface="Times New Roman" pitchFamily="18" charset="0"/>
                        </a:rPr>
                        <a:t>*7H</a:t>
                      </a:r>
                      <a:r>
                        <a:rPr lang="en-US" sz="12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O</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21,8</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err="1" smtClean="0">
                          <a:latin typeface="Times New Roman" pitchFamily="18" charset="0"/>
                          <a:cs typeface="Times New Roman" pitchFamily="18" charset="0"/>
                        </a:rPr>
                        <a:t>Водорастворимая</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Белый кристаллический порошок или</a:t>
                      </a:r>
                      <a:r>
                        <a:rPr lang="ru-RU" sz="1400" baseline="0" dirty="0" smtClean="0">
                          <a:latin typeface="Times New Roman" pitchFamily="18" charset="0"/>
                          <a:cs typeface="Times New Roman" pitchFamily="18" charset="0"/>
                        </a:rPr>
                        <a:t> гранулы</a:t>
                      </a:r>
                      <a:endParaRPr lang="ru-RU" sz="1400" dirty="0">
                        <a:latin typeface="Times New Roman" pitchFamily="18" charset="0"/>
                        <a:cs typeface="Times New Roman" pitchFamily="18" charset="0"/>
                      </a:endParaRPr>
                    </a:p>
                  </a:txBody>
                  <a:tcPr anchor="ctr">
                    <a:solidFill>
                      <a:schemeClr val="bg1"/>
                    </a:solidFill>
                  </a:tcPr>
                </a:tc>
              </a:tr>
              <a:tr h="449567">
                <a:tc>
                  <a:txBody>
                    <a:bodyPr/>
                    <a:lstStyle/>
                    <a:p>
                      <a:r>
                        <a:rPr lang="ru-RU" sz="1400" dirty="0" smtClean="0">
                          <a:latin typeface="Times New Roman" pitchFamily="18" charset="0"/>
                          <a:cs typeface="Times New Roman" pitchFamily="18" charset="0"/>
                        </a:rPr>
                        <a:t>Двойной суперфосфат</a:t>
                      </a:r>
                      <a:r>
                        <a:rPr lang="ru-RU" sz="1400" baseline="0" dirty="0" smtClean="0">
                          <a:latin typeface="Times New Roman" pitchFamily="18" charset="0"/>
                          <a:cs typeface="Times New Roman" pitchFamily="18" charset="0"/>
                        </a:rPr>
                        <a:t> с цинком</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1,5</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err="1" smtClean="0">
                          <a:latin typeface="Times New Roman" pitchFamily="18" charset="0"/>
                          <a:cs typeface="Times New Roman" pitchFamily="18" charset="0"/>
                        </a:rPr>
                        <a:t>Водорастворимая</a:t>
                      </a:r>
                      <a:endParaRPr lang="ru-RU" sz="1400" dirty="0">
                        <a:latin typeface="Times New Roman" pitchFamily="18" charset="0"/>
                        <a:cs typeface="Times New Roman" pitchFamily="18" charset="0"/>
                      </a:endParaRPr>
                    </a:p>
                  </a:txBody>
                  <a:tcPr anchor="ctr">
                    <a:solidFill>
                      <a:schemeClr val="bg1"/>
                    </a:solidFill>
                  </a:tcPr>
                </a:tc>
                <a:tc>
                  <a:txBody>
                    <a:bodyPr/>
                    <a:lstStyle/>
                    <a:p>
                      <a:pPr algn="ctr"/>
                      <a:r>
                        <a:rPr lang="ru-RU" sz="1400" dirty="0" smtClean="0">
                          <a:latin typeface="Times New Roman" pitchFamily="18" charset="0"/>
                          <a:cs typeface="Times New Roman" pitchFamily="18" charset="0"/>
                        </a:rPr>
                        <a:t>Серовато-голубоватые гранулы</a:t>
                      </a:r>
                      <a:endParaRPr lang="ru-RU" sz="1400" dirty="0">
                        <a:latin typeface="Times New Roman" pitchFamily="18" charset="0"/>
                        <a:cs typeface="Times New Roman" pitchFamily="18" charset="0"/>
                      </a:endParaRPr>
                    </a:p>
                  </a:txBody>
                  <a:tcPr anchor="ctr">
                    <a:solidFill>
                      <a:schemeClr val="bg1"/>
                    </a:solidFill>
                  </a:tcPr>
                </a:tc>
              </a:tr>
            </a:tbl>
          </a:graphicData>
        </a:graphic>
      </p:graphicFrame>
      <p:sp>
        <p:nvSpPr>
          <p:cNvPr id="4" name="TextBox 3"/>
          <p:cNvSpPr txBox="1"/>
          <p:nvPr/>
        </p:nvSpPr>
        <p:spPr>
          <a:xfrm>
            <a:off x="357158" y="2928934"/>
            <a:ext cx="8501122" cy="307777"/>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Цинковые удобрения и их агрохимические свойства</a:t>
            </a:r>
            <a:endParaRPr lang="ru-RU" sz="1400" b="1"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8" y="45119"/>
            <a:ext cx="9144000" cy="584775"/>
          </a:xfrm>
          <a:prstGeom prst="rect">
            <a:avLst/>
          </a:prstGeom>
          <a:noFill/>
        </p:spPr>
        <p:txBody>
          <a:bodyPr wrap="square" rtlCol="0">
            <a:spAutoFit/>
          </a:bodyPr>
          <a:lstStyle/>
          <a:p>
            <a:pPr algn="ctr"/>
            <a:r>
              <a:rPr lang="ru-RU" sz="1600" b="1" dirty="0" err="1" smtClean="0">
                <a:latin typeface="Times New Roman" pitchFamily="18" charset="0"/>
                <a:cs typeface="Times New Roman" pitchFamily="18" charset="0"/>
              </a:rPr>
              <a:t>Гуматы</a:t>
            </a:r>
            <a:endParaRPr lang="ru-RU" sz="1600" b="1" dirty="0" smtClean="0">
              <a:latin typeface="Times New Roman" pitchFamily="18" charset="0"/>
              <a:cs typeface="Times New Roman" pitchFamily="18" charset="0"/>
            </a:endParaRPr>
          </a:p>
          <a:p>
            <a:endParaRPr lang="ru-RU" sz="1600" b="1" dirty="0">
              <a:latin typeface="Times New Roman" pitchFamily="18" charset="0"/>
              <a:cs typeface="Times New Roman" pitchFamily="18" charset="0"/>
            </a:endParaRPr>
          </a:p>
        </p:txBody>
      </p:sp>
      <p:sp>
        <p:nvSpPr>
          <p:cNvPr id="10" name="Скругленный прямоугольник 9"/>
          <p:cNvSpPr/>
          <p:nvPr/>
        </p:nvSpPr>
        <p:spPr>
          <a:xfrm>
            <a:off x="125760" y="352895"/>
            <a:ext cx="8964488" cy="2995851"/>
          </a:xfrm>
          <a:prstGeom prst="roundRect">
            <a:avLst>
              <a:gd name="adj" fmla="val 10834"/>
            </a:avLst>
          </a:prstGeom>
          <a:solidFill>
            <a:schemeClr val="bg1"/>
          </a:solidFill>
          <a:ln>
            <a:solidFill>
              <a:srgbClr val="00B481"/>
            </a:solidFill>
          </a:ln>
        </p:spPr>
        <p:txBody>
          <a:bodyPr wrap="square">
            <a:spAutoFit/>
          </a:bodyPr>
          <a:lstStyle/>
          <a:p>
            <a:pPr algn="just"/>
            <a:r>
              <a:rPr lang="ru-RU" sz="1400" b="1" dirty="0" err="1">
                <a:latin typeface="Times New Roman" pitchFamily="18" charset="0"/>
                <a:cs typeface="Times New Roman" pitchFamily="18" charset="0"/>
              </a:rPr>
              <a:t>Гуматы</a:t>
            </a:r>
            <a:r>
              <a:rPr lang="ru-RU" sz="1400" dirty="0">
                <a:latin typeface="Times New Roman" pitchFamily="18" charset="0"/>
                <a:cs typeface="Times New Roman" pitchFamily="18" charset="0"/>
              </a:rPr>
              <a:t> – натриевые и калийные соли гумусовых кислот (</a:t>
            </a:r>
            <a:r>
              <a:rPr lang="ru-RU" sz="1400" dirty="0" err="1">
                <a:latin typeface="Times New Roman" pitchFamily="18" charset="0"/>
                <a:cs typeface="Times New Roman" pitchFamily="18" charset="0"/>
              </a:rPr>
              <a:t>фульвокислот</a:t>
            </a:r>
            <a:r>
              <a:rPr lang="ru-RU" sz="1400" dirty="0">
                <a:latin typeface="Times New Roman" pitchFamily="18" charset="0"/>
                <a:cs typeface="Times New Roman" pitchFamily="18" charset="0"/>
              </a:rPr>
              <a:t> и гуминовых кислот), которые образуются в грунте в результате разложения клетчатки растений</a:t>
            </a:r>
            <a:r>
              <a:rPr lang="ru-RU" sz="1400" dirty="0" smtClean="0">
                <a:latin typeface="Times New Roman" pitchFamily="18" charset="0"/>
                <a:cs typeface="Times New Roman" pitchFamily="18" charset="0"/>
              </a:rPr>
              <a:t>. В препарате их содержится 60-65 % от сухого вещества.  В их состав входят основные микроэлементы (железо, медь, цинк, бор, марганец, молибден, кобальт) в виде комплексных соединений с гуминовыми кислотами. </a:t>
            </a:r>
          </a:p>
          <a:p>
            <a:pPr algn="just"/>
            <a:endParaRPr lang="ru-RU" sz="1400" dirty="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Положительные свойства:</a:t>
            </a:r>
          </a:p>
          <a:p>
            <a:pPr marL="171450" indent="-171450" algn="just">
              <a:buFont typeface="Arial" pitchFamily="34" charset="0"/>
              <a:buChar char="•"/>
            </a:pPr>
            <a:r>
              <a:rPr lang="ru-RU" sz="1200" dirty="0" smtClean="0">
                <a:latin typeface="Times New Roman" pitchFamily="18" charset="0"/>
                <a:cs typeface="Times New Roman" pitchFamily="18" charset="0"/>
              </a:rPr>
              <a:t>Имеют природное происхождение – из сырья, содержащего гумус;</a:t>
            </a:r>
          </a:p>
          <a:p>
            <a:pPr marL="171450" indent="-171450" algn="just">
              <a:buFont typeface="Arial" pitchFamily="34" charset="0"/>
              <a:buChar char="•"/>
            </a:pPr>
            <a:r>
              <a:rPr lang="ru-RU" sz="1200" dirty="0" smtClean="0">
                <a:latin typeface="Times New Roman" pitchFamily="18" charset="0"/>
                <a:cs typeface="Times New Roman" pitchFamily="18" charset="0"/>
              </a:rPr>
              <a:t>Обогащают почву веществами, способными захватывать ионы металлов из почвы, в том числе из внесенных минеральных удобрений, переводя их в легкодоступную естественную пищу для растений;</a:t>
            </a:r>
          </a:p>
          <a:p>
            <a:pPr marL="171450" indent="-171450" algn="just">
              <a:buFont typeface="Arial" pitchFamily="34" charset="0"/>
              <a:buChar char="•"/>
            </a:pPr>
            <a:r>
              <a:rPr lang="ru-RU" sz="1200" dirty="0" smtClean="0">
                <a:latin typeface="Times New Roman" pitchFamily="18" charset="0"/>
                <a:cs typeface="Times New Roman" pitchFamily="18" charset="0"/>
              </a:rPr>
              <a:t>Относительно низкая цена.</a:t>
            </a:r>
            <a:endParaRPr lang="ru-RU" sz="1200" dirty="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Недостатки:</a:t>
            </a:r>
          </a:p>
          <a:p>
            <a:pPr marL="171450" indent="-171450" algn="just">
              <a:buFont typeface="Arial" pitchFamily="34" charset="0"/>
              <a:buChar char="•"/>
            </a:pPr>
            <a:r>
              <a:rPr lang="ru-RU" sz="1200" dirty="0" smtClean="0">
                <a:latin typeface="Times New Roman" pitchFamily="18" charset="0"/>
                <a:cs typeface="Times New Roman" pitchFamily="18" charset="0"/>
              </a:rPr>
              <a:t>Содержание микроэлементов в гуминовых препаратах недостаточное, чтобы считать их настоящими микроудобрениями, скорее </a:t>
            </a:r>
            <a:r>
              <a:rPr lang="ru-RU" sz="1200" dirty="0" err="1">
                <a:latin typeface="Times New Roman" pitchFamily="18" charset="0"/>
                <a:cs typeface="Times New Roman" pitchFamily="18" charset="0"/>
              </a:rPr>
              <a:t>у</a:t>
            </a:r>
            <a:r>
              <a:rPr lang="ru-RU" sz="1200" dirty="0" err="1" smtClean="0">
                <a:latin typeface="Times New Roman" pitchFamily="18" charset="0"/>
                <a:cs typeface="Times New Roman" pitchFamily="18" charset="0"/>
              </a:rPr>
              <a:t>лучшители</a:t>
            </a:r>
            <a:r>
              <a:rPr lang="ru-RU" sz="1200" dirty="0" smtClean="0">
                <a:latin typeface="Times New Roman" pitchFamily="18" charset="0"/>
                <a:cs typeface="Times New Roman" pitchFamily="18" charset="0"/>
              </a:rPr>
              <a:t> почвы и почвенного питания, в том числе и через активизацию почвенной микрофлоры; </a:t>
            </a:r>
          </a:p>
          <a:p>
            <a:pPr marL="171450" indent="-171450" algn="just">
              <a:buFont typeface="Arial" pitchFamily="34" charset="0"/>
              <a:buChar char="•"/>
            </a:pPr>
            <a:r>
              <a:rPr lang="ru-RU" sz="1200" dirty="0" smtClean="0">
                <a:latin typeface="Times New Roman" pitchFamily="18" charset="0"/>
                <a:cs typeface="Times New Roman" pitchFamily="18" charset="0"/>
              </a:rPr>
              <a:t>Неполная  растворимость полезных веществ и наличие большого количества балластных компонентов.</a:t>
            </a:r>
          </a:p>
        </p:txBody>
      </p:sp>
      <p:sp>
        <p:nvSpPr>
          <p:cNvPr id="12" name="Прямоугольник 11"/>
          <p:cNvSpPr/>
          <p:nvPr/>
        </p:nvSpPr>
        <p:spPr>
          <a:xfrm>
            <a:off x="232674" y="3573016"/>
            <a:ext cx="8671755" cy="1169551"/>
          </a:xfrm>
          <a:prstGeom prst="rect">
            <a:avLst/>
          </a:prstGeom>
        </p:spPr>
        <p:txBody>
          <a:bodyPr wrap="square">
            <a:spAutoFit/>
          </a:bodyPr>
          <a:lstStyle/>
          <a:p>
            <a:pPr algn="just"/>
            <a:r>
              <a:rPr lang="ru-RU" sz="1400" b="1" i="1" u="sng" dirty="0" err="1" smtClean="0">
                <a:latin typeface="Times New Roman" pitchFamily="18" charset="0"/>
                <a:cs typeface="Times New Roman" pitchFamily="18" charset="0"/>
              </a:rPr>
              <a:t>Гумат</a:t>
            </a:r>
            <a:r>
              <a:rPr lang="ru-RU" sz="1400" b="1" i="1" u="sng" dirty="0">
                <a:latin typeface="Times New Roman" pitchFamily="18" charset="0"/>
                <a:cs typeface="Times New Roman" pitchFamily="18" charset="0"/>
              </a:rPr>
              <a:t> </a:t>
            </a:r>
            <a:r>
              <a:rPr lang="ru-RU" sz="1400" b="1" i="1" u="sng" dirty="0" smtClean="0">
                <a:latin typeface="Times New Roman" pitchFamily="18" charset="0"/>
                <a:cs typeface="Times New Roman" pitchFamily="18" charset="0"/>
              </a:rPr>
              <a:t>+7 </a:t>
            </a:r>
            <a:r>
              <a:rPr lang="ru-RU" sz="1400" b="1" i="1" u="sng" dirty="0">
                <a:latin typeface="Times New Roman" pitchFamily="18" charset="0"/>
                <a:cs typeface="Times New Roman" pitchFamily="18" charset="0"/>
              </a:rPr>
              <a:t>микроэлементов</a:t>
            </a:r>
            <a:r>
              <a:rPr lang="ru-RU" sz="1400" dirty="0">
                <a:latin typeface="Times New Roman" pitchFamily="18" charset="0"/>
                <a:cs typeface="Times New Roman" pitchFamily="18" charset="0"/>
              </a:rPr>
              <a:t> – комплексное органоминеральное удобрение, концентрат активной части гумуса + 7 микроэлементов.</a:t>
            </a:r>
          </a:p>
          <a:p>
            <a:pPr algn="just"/>
            <a:r>
              <a:rPr lang="ru-RU" sz="1400" dirty="0" err="1">
                <a:latin typeface="Times New Roman" pitchFamily="18" charset="0"/>
                <a:cs typeface="Times New Roman" pitchFamily="18" charset="0"/>
              </a:rPr>
              <a:t>Препаративная</a:t>
            </a:r>
            <a:r>
              <a:rPr lang="ru-RU" sz="1400" dirty="0">
                <a:latin typeface="Times New Roman" pitchFamily="18" charset="0"/>
                <a:cs typeface="Times New Roman" pitchFamily="18" charset="0"/>
              </a:rPr>
              <a:t> форма – порошок</a:t>
            </a:r>
            <a:r>
              <a:rPr lang="ru-RU" sz="1400" dirty="0" smtClean="0">
                <a:latin typeface="Times New Roman" pitchFamily="18" charset="0"/>
                <a:cs typeface="Times New Roman" pitchFamily="18" charset="0"/>
              </a:rPr>
              <a:t>.</a:t>
            </a:r>
          </a:p>
          <a:p>
            <a:pPr algn="just"/>
            <a:endParaRPr lang="ru-RU" sz="1400" dirty="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13" name="Прямоугольник 12"/>
          <p:cNvSpPr/>
          <p:nvPr/>
        </p:nvSpPr>
        <p:spPr>
          <a:xfrm>
            <a:off x="395536" y="4523068"/>
            <a:ext cx="4086200" cy="1169551"/>
          </a:xfrm>
          <a:prstGeom prst="rect">
            <a:avLst/>
          </a:prstGeom>
        </p:spPr>
        <p:txBody>
          <a:bodyPr wrap="square">
            <a:spAutoFit/>
          </a:bodyPr>
          <a:lstStyle/>
          <a:p>
            <a:r>
              <a:rPr lang="ru-RU" sz="1400" b="1" dirty="0">
                <a:latin typeface="Times New Roman" pitchFamily="18" charset="0"/>
                <a:cs typeface="Times New Roman" pitchFamily="18" charset="0"/>
              </a:rPr>
              <a:t>Действующее вещество</a:t>
            </a:r>
          </a:p>
          <a:p>
            <a:pPr algn="just"/>
            <a:r>
              <a:rPr lang="ru-RU" sz="1400" dirty="0">
                <a:latin typeface="Times New Roman" pitchFamily="18" charset="0"/>
                <a:cs typeface="Times New Roman" pitchFamily="18" charset="0"/>
              </a:rPr>
              <a:t>Содержит: </a:t>
            </a:r>
            <a:r>
              <a:rPr lang="ru-RU" sz="1400" dirty="0" err="1">
                <a:latin typeface="Times New Roman" pitchFamily="18" charset="0"/>
                <a:cs typeface="Times New Roman" pitchFamily="18" charset="0"/>
              </a:rPr>
              <a:t>гуматы</a:t>
            </a:r>
            <a:r>
              <a:rPr lang="ru-RU" sz="1400" dirty="0">
                <a:latin typeface="Times New Roman" pitchFamily="18" charset="0"/>
                <a:cs typeface="Times New Roman" pitchFamily="18" charset="0"/>
              </a:rPr>
              <a:t> – 40%, азот – 1,5%, калий – 5%, медь – 0,2%, марганец – 0,3%, цинк – 0,2%, молибден – 0,04%, кобальт – 0,02%, бор – 0,5%, железо – 0,45%.</a:t>
            </a:r>
          </a:p>
        </p:txBody>
      </p:sp>
      <p:pic>
        <p:nvPicPr>
          <p:cNvPr id="1026" name="Picture 2" descr="C:\Users\Агрохимия-I5\Desktop\images_cms-image-000061108.jpg"/>
          <p:cNvPicPr>
            <a:picLocks noChangeAspect="1" noChangeArrowheads="1"/>
          </p:cNvPicPr>
          <p:nvPr/>
        </p:nvPicPr>
        <p:blipFill rotWithShape="1">
          <a:blip r:embed="rId2">
            <a:extLst>
              <a:ext uri="{28A0092B-C50C-407E-A947-70E740481C1C}">
                <a14:useLocalDpi xmlns:a14="http://schemas.microsoft.com/office/drawing/2010/main" val="0"/>
              </a:ext>
            </a:extLst>
          </a:blip>
          <a:srcRect l="29319" r="19872"/>
          <a:stretch/>
        </p:blipFill>
        <p:spPr bwMode="auto">
          <a:xfrm>
            <a:off x="5148063" y="4157791"/>
            <a:ext cx="2311569" cy="2236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48855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768" y="188640"/>
            <a:ext cx="8352928" cy="3323392"/>
          </a:xfrm>
          <a:prstGeom prst="roundRect">
            <a:avLst>
              <a:gd name="adj" fmla="val 8854"/>
            </a:avLst>
          </a:prstGeom>
          <a:solidFill>
            <a:schemeClr val="bg1"/>
          </a:solidFill>
          <a:ln>
            <a:solidFill>
              <a:srgbClr val="00B481"/>
            </a:solidFill>
          </a:ln>
        </p:spPr>
        <p:txBody>
          <a:bodyPr wrap="square" rtlCol="0">
            <a:spAutoFit/>
          </a:bodyPr>
          <a:lstStyle/>
          <a:p>
            <a:pPr algn="ctr"/>
            <a:r>
              <a:rPr lang="ru-RU" sz="1600" b="1" dirty="0" smtClean="0">
                <a:latin typeface="Times New Roman" pitchFamily="18" charset="0"/>
                <a:cs typeface="Times New Roman" pitchFamily="18" charset="0"/>
              </a:rPr>
              <a:t>Хелатные микроудобрения</a:t>
            </a:r>
            <a:endParaRPr lang="ru-RU" sz="1600" b="1"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Хелатные удобрения – эффективные препараты содержащие микроэлементы (С</a:t>
            </a:r>
            <a:r>
              <a:rPr lang="en-US" sz="1400" dirty="0" smtClean="0">
                <a:latin typeface="Times New Roman" pitchFamily="18" charset="0"/>
                <a:cs typeface="Times New Roman" pitchFamily="18" charset="0"/>
              </a:rPr>
              <a:t>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Zn</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Mn</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Co</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Mo</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B</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Ca</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Mg</a:t>
            </a:r>
            <a:r>
              <a:rPr lang="ru-RU" sz="1400" dirty="0" smtClean="0">
                <a:latin typeface="Times New Roman" pitchFamily="18" charset="0"/>
                <a:cs typeface="Times New Roman" pitchFamily="18" charset="0"/>
              </a:rPr>
              <a:t>) на основе синтетических органических кислот.</a:t>
            </a:r>
          </a:p>
          <a:p>
            <a:pPr algn="just"/>
            <a:r>
              <a:rPr lang="ru-RU" sz="1400" dirty="0" smtClean="0">
                <a:latin typeface="Times New Roman" pitchFamily="18" charset="0"/>
                <a:cs typeface="Times New Roman" pitchFamily="18" charset="0"/>
              </a:rPr>
              <a:t>Получают их путем соединения катионов металлов с молекулами органических кислот (</a:t>
            </a:r>
            <a:r>
              <a:rPr lang="ru-RU" sz="1400" dirty="0" err="1" smtClean="0">
                <a:latin typeface="Times New Roman" pitchFamily="18" charset="0"/>
                <a:cs typeface="Times New Roman" pitchFamily="18" charset="0"/>
              </a:rPr>
              <a:t>хелантов</a:t>
            </a:r>
            <a:r>
              <a:rPr lang="ru-RU" sz="1400" dirty="0" smtClean="0">
                <a:latin typeface="Times New Roman" pitchFamily="18" charset="0"/>
                <a:cs typeface="Times New Roman" pitchFamily="18" charset="0"/>
              </a:rPr>
              <a:t>) с образованием устойчивых соединений – </a:t>
            </a:r>
            <a:r>
              <a:rPr lang="ru-RU" sz="1400" dirty="0" err="1" smtClean="0">
                <a:latin typeface="Times New Roman" pitchFamily="18" charset="0"/>
                <a:cs typeface="Times New Roman" pitchFamily="18" charset="0"/>
              </a:rPr>
              <a:t>хелатов</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По своей эффективности хелатные соединения микроэлементов значительно превосходят минеральные соли. Они обеспечивают равные прибавки урожаев при применении в доза, которые по действующему веществу от 2 до 10 раз меньше, чем для минеральных солей.</a:t>
            </a:r>
          </a:p>
          <a:p>
            <a:pPr algn="just"/>
            <a:r>
              <a:rPr lang="ru-RU" sz="1400" dirty="0" smtClean="0">
                <a:latin typeface="Times New Roman" pitchFamily="18" charset="0"/>
                <a:cs typeface="Times New Roman" pitchFamily="18" charset="0"/>
              </a:rPr>
              <a:t>             Не содержат примесей тяжёлых металлов (</a:t>
            </a:r>
            <a:r>
              <a:rPr lang="en-US" sz="1400" dirty="0" err="1" smtClean="0">
                <a:latin typeface="Times New Roman" pitchFamily="18" charset="0"/>
                <a:cs typeface="Times New Roman" pitchFamily="18" charset="0"/>
              </a:rPr>
              <a:t>Pb</a:t>
            </a:r>
            <a:r>
              <a:rPr lang="en-US" sz="1400" dirty="0">
                <a:latin typeface="Times New Roman" pitchFamily="18" charset="0"/>
                <a:cs typeface="Times New Roman" pitchFamily="18" charset="0"/>
              </a:rPr>
              <a:t>,</a:t>
            </a:r>
            <a:r>
              <a:rPr lang="en-US" sz="1400" dirty="0" smtClean="0">
                <a:latin typeface="Times New Roman" pitchFamily="18" charset="0"/>
                <a:cs typeface="Times New Roman" pitchFamily="18" charset="0"/>
              </a:rPr>
              <a:t> Hg </a:t>
            </a:r>
            <a:r>
              <a:rPr lang="ru-RU" sz="1400" dirty="0" smtClean="0">
                <a:latin typeface="Times New Roman" pitchFamily="18" charset="0"/>
                <a:cs typeface="Times New Roman" pitchFamily="18" charset="0"/>
              </a:rPr>
              <a:t>и др.), легко растворимы в воде, полностью усваиваются растениями, нетоксичны, стабильны при широком диапазоне </a:t>
            </a:r>
            <a:r>
              <a:rPr lang="en-US" sz="1400" dirty="0" smtClean="0">
                <a:latin typeface="Times New Roman" pitchFamily="18" charset="0"/>
                <a:cs typeface="Times New Roman" pitchFamily="18" charset="0"/>
              </a:rPr>
              <a:t>p</a:t>
            </a:r>
            <a:r>
              <a:rPr lang="en-US" sz="1400" dirty="0">
                <a:latin typeface="Times New Roman" pitchFamily="18" charset="0"/>
                <a:cs typeface="Times New Roman" pitchFamily="18" charset="0"/>
              </a:rPr>
              <a:t>H</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Классифицируются  хелатные микроудобрения условно по следующим признакам: </a:t>
            </a:r>
          </a:p>
          <a:p>
            <a:pPr marL="285750" indent="-285750" algn="just">
              <a:buFont typeface="Arial" pitchFamily="34" charset="0"/>
              <a:buChar char="•"/>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жидкие – растворы и суспензии с 2-6 % содержанием металлов;</a:t>
            </a:r>
          </a:p>
          <a:p>
            <a:pPr marL="285750" indent="-285750" algn="just">
              <a:buFont typeface="Arial" pitchFamily="34" charset="0"/>
              <a:buChar char="•"/>
            </a:pPr>
            <a:r>
              <a:rPr lang="ru-RU" sz="1400" dirty="0">
                <a:latin typeface="Times New Roman" pitchFamily="18" charset="0"/>
                <a:cs typeface="Times New Roman" pitchFamily="18" charset="0"/>
              </a:rPr>
              <a:t>с</a:t>
            </a:r>
            <a:r>
              <a:rPr lang="ru-RU" sz="1400" dirty="0" smtClean="0">
                <a:latin typeface="Times New Roman" pitchFamily="18" charset="0"/>
                <a:cs typeface="Times New Roman" pitchFamily="18" charset="0"/>
              </a:rPr>
              <a:t>ухие – кристаллические или порошкообразные вещества с 6-15 % содержанием металлов.</a:t>
            </a:r>
          </a:p>
          <a:p>
            <a:pPr algn="just"/>
            <a:endParaRPr lang="ru-RU" sz="1600" dirty="0" smtClean="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71400486"/>
              </p:ext>
            </p:extLst>
          </p:nvPr>
        </p:nvGraphicFramePr>
        <p:xfrm>
          <a:off x="539552" y="3717032"/>
          <a:ext cx="8035656" cy="2164080"/>
        </p:xfrm>
        <a:graphic>
          <a:graphicData uri="http://schemas.openxmlformats.org/drawingml/2006/table">
            <a:tbl>
              <a:tblPr firstRow="1" bandRow="1">
                <a:tableStyleId>{5940675A-B579-460E-94D1-54222C63F5DA}</a:tableStyleId>
              </a:tblPr>
              <a:tblGrid>
                <a:gridCol w="2626542"/>
                <a:gridCol w="1898390"/>
                <a:gridCol w="3510724"/>
              </a:tblGrid>
              <a:tr h="289493">
                <a:tc>
                  <a:txBody>
                    <a:bodyPr/>
                    <a:lstStyle/>
                    <a:p>
                      <a:pPr algn="ctr"/>
                      <a:r>
                        <a:rPr lang="ru-RU" sz="1600" b="1" dirty="0" smtClean="0">
                          <a:latin typeface="Times New Roman" pitchFamily="18" charset="0"/>
                          <a:cs typeface="Times New Roman" pitchFamily="18" charset="0"/>
                        </a:rPr>
                        <a:t>Удобрение </a:t>
                      </a:r>
                      <a:endParaRPr lang="ru-RU" sz="1600" b="1" dirty="0">
                        <a:latin typeface="Times New Roman" pitchFamily="18" charset="0"/>
                        <a:cs typeface="Times New Roman" pitchFamily="18" charset="0"/>
                      </a:endParaRPr>
                    </a:p>
                  </a:txBody>
                  <a:tcPr>
                    <a:solidFill>
                      <a:schemeClr val="bg1"/>
                    </a:solidFill>
                  </a:tcPr>
                </a:tc>
                <a:tc>
                  <a:txBody>
                    <a:bodyPr/>
                    <a:lstStyle/>
                    <a:p>
                      <a:pPr algn="ctr"/>
                      <a:r>
                        <a:rPr lang="ru-RU" sz="1600" b="1" dirty="0" smtClean="0">
                          <a:latin typeface="Times New Roman" pitchFamily="18" charset="0"/>
                          <a:cs typeface="Times New Roman" pitchFamily="18" charset="0"/>
                        </a:rPr>
                        <a:t>Состав</a:t>
                      </a:r>
                      <a:endParaRPr lang="ru-RU" sz="1600" b="1" dirty="0">
                        <a:latin typeface="Times New Roman" pitchFamily="18" charset="0"/>
                        <a:cs typeface="Times New Roman" pitchFamily="18" charset="0"/>
                      </a:endParaRPr>
                    </a:p>
                  </a:txBody>
                  <a:tcPr>
                    <a:solidFill>
                      <a:schemeClr val="bg1"/>
                    </a:solidFill>
                  </a:tcPr>
                </a:tc>
                <a:tc>
                  <a:txBody>
                    <a:bodyPr/>
                    <a:lstStyle/>
                    <a:p>
                      <a:pPr algn="ctr"/>
                      <a:r>
                        <a:rPr lang="ru-RU" sz="1600" b="1" dirty="0" smtClean="0">
                          <a:latin typeface="Times New Roman" pitchFamily="18" charset="0"/>
                          <a:cs typeface="Times New Roman" pitchFamily="18" charset="0"/>
                        </a:rPr>
                        <a:t>Цвет</a:t>
                      </a:r>
                      <a:endParaRPr lang="ru-RU" sz="1600" b="1" dirty="0">
                        <a:latin typeface="Times New Roman" pitchFamily="18" charset="0"/>
                        <a:cs typeface="Times New Roman" pitchFamily="18" charset="0"/>
                      </a:endParaRPr>
                    </a:p>
                  </a:txBody>
                  <a:tcPr>
                    <a:solidFill>
                      <a:schemeClr val="bg1"/>
                    </a:solidFill>
                  </a:tcPr>
                </a:tc>
              </a:tr>
              <a:tr h="275787">
                <a:tc>
                  <a:txBody>
                    <a:bodyPr/>
                    <a:lstStyle/>
                    <a:p>
                      <a:r>
                        <a:rPr lang="ru-RU" sz="1400" dirty="0" err="1" smtClean="0">
                          <a:latin typeface="Times New Roman" pitchFamily="18" charset="0"/>
                          <a:cs typeface="Times New Roman" pitchFamily="18" charset="0"/>
                        </a:rPr>
                        <a:t>Хелат</a:t>
                      </a:r>
                      <a:r>
                        <a:rPr lang="ru-RU" sz="1400" dirty="0" smtClean="0">
                          <a:latin typeface="Times New Roman" pitchFamily="18" charset="0"/>
                          <a:cs typeface="Times New Roman" pitchFamily="18" charset="0"/>
                        </a:rPr>
                        <a:t> железа, ДТПА*</a:t>
                      </a:r>
                    </a:p>
                  </a:txBody>
                  <a:tcPr>
                    <a:solidFill>
                      <a:schemeClr val="bg1"/>
                    </a:solidFill>
                  </a:tcPr>
                </a:tc>
                <a:tc>
                  <a:txBody>
                    <a:bodyPr/>
                    <a:lstStyle/>
                    <a:p>
                      <a:pPr algn="ctr"/>
                      <a:r>
                        <a:rPr lang="en-US" sz="1400" dirty="0" smtClean="0">
                          <a:latin typeface="Times New Roman" pitchFamily="18" charset="0"/>
                          <a:cs typeface="Times New Roman" pitchFamily="18" charset="0"/>
                        </a:rPr>
                        <a:t>Fe-11</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желтый</a:t>
                      </a:r>
                      <a:endParaRPr lang="ru-RU" sz="1400" dirty="0">
                        <a:latin typeface="Times New Roman" pitchFamily="18" charset="0"/>
                        <a:cs typeface="Times New Roman" pitchFamily="18" charset="0"/>
                      </a:endParaRPr>
                    </a:p>
                  </a:txBody>
                  <a:tcPr>
                    <a:solidFill>
                      <a:schemeClr val="bg1"/>
                    </a:solidFill>
                  </a:tcPr>
                </a:tc>
              </a:tr>
              <a:tr h="275787">
                <a:tc>
                  <a:txBody>
                    <a:bodyPr/>
                    <a:lstStyle/>
                    <a:p>
                      <a:r>
                        <a:rPr lang="ru-RU" sz="1400" dirty="0" err="1" smtClean="0">
                          <a:latin typeface="Times New Roman" pitchFamily="18" charset="0"/>
                          <a:cs typeface="Times New Roman" pitchFamily="18" charset="0"/>
                        </a:rPr>
                        <a:t>Хелат</a:t>
                      </a:r>
                      <a:r>
                        <a:rPr lang="ru-RU" sz="1400" baseline="0" dirty="0" smtClean="0">
                          <a:latin typeface="Times New Roman" pitchFamily="18" charset="0"/>
                          <a:cs typeface="Times New Roman" pitchFamily="18" charset="0"/>
                        </a:rPr>
                        <a:t> железа, ЭДТА*</a:t>
                      </a:r>
                      <a:endParaRPr lang="ru-RU" sz="1400" dirty="0">
                        <a:latin typeface="Times New Roman" pitchFamily="18" charset="0"/>
                        <a:cs typeface="Times New Roman"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Fe-</a:t>
                      </a:r>
                      <a:r>
                        <a:rPr lang="ru-RU" sz="1400" dirty="0" smtClean="0">
                          <a:latin typeface="Times New Roman" pitchFamily="18" charset="0"/>
                          <a:cs typeface="Times New Roman" pitchFamily="18" charset="0"/>
                        </a:rPr>
                        <a:t>12,6 </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желто-коричневый</a:t>
                      </a:r>
                      <a:endParaRPr lang="ru-RU" sz="1400" dirty="0">
                        <a:latin typeface="Times New Roman" pitchFamily="18" charset="0"/>
                        <a:cs typeface="Times New Roman" pitchFamily="18" charset="0"/>
                      </a:endParaRPr>
                    </a:p>
                  </a:txBody>
                  <a:tcPr>
                    <a:solidFill>
                      <a:schemeClr val="bg1"/>
                    </a:solidFill>
                  </a:tcPr>
                </a:tc>
              </a:tr>
              <a:tr h="275787">
                <a:tc>
                  <a:txBody>
                    <a:bodyPr/>
                    <a:lstStyle/>
                    <a:p>
                      <a:r>
                        <a:rPr lang="ru-RU" sz="1400" dirty="0" err="1" smtClean="0">
                          <a:latin typeface="Times New Roman" pitchFamily="18" charset="0"/>
                          <a:cs typeface="Times New Roman" pitchFamily="18" charset="0"/>
                        </a:rPr>
                        <a:t>Хелат</a:t>
                      </a:r>
                      <a:r>
                        <a:rPr lang="ru-RU" sz="1400" dirty="0" smtClean="0">
                          <a:latin typeface="Times New Roman" pitchFamily="18" charset="0"/>
                          <a:cs typeface="Times New Roman" pitchFamily="18" charset="0"/>
                        </a:rPr>
                        <a:t> меди, ЭДТА</a:t>
                      </a:r>
                      <a:r>
                        <a:rPr lang="ru-RU" sz="1400" baseline="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en-US" sz="1400" dirty="0" smtClean="0">
                          <a:latin typeface="Times New Roman" pitchFamily="18" charset="0"/>
                          <a:cs typeface="Times New Roman" pitchFamily="18" charset="0"/>
                        </a:rPr>
                        <a:t>Cu-15</a:t>
                      </a:r>
                      <a:r>
                        <a:rPr lang="en-US" sz="1400" baseline="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голубой</a:t>
                      </a:r>
                      <a:endParaRPr lang="ru-RU" sz="1400" dirty="0">
                        <a:latin typeface="Times New Roman" pitchFamily="18" charset="0"/>
                        <a:cs typeface="Times New Roman" pitchFamily="18" charset="0"/>
                      </a:endParaRPr>
                    </a:p>
                  </a:txBody>
                  <a:tcPr>
                    <a:solidFill>
                      <a:schemeClr val="bg1"/>
                    </a:solidFill>
                  </a:tcPr>
                </a:tc>
              </a:tr>
              <a:tr h="275787">
                <a:tc>
                  <a:txBody>
                    <a:bodyPr/>
                    <a:lstStyle/>
                    <a:p>
                      <a:r>
                        <a:rPr lang="ru-RU" sz="1400" dirty="0" err="1" smtClean="0">
                          <a:latin typeface="Times New Roman" pitchFamily="18" charset="0"/>
                          <a:cs typeface="Times New Roman" pitchFamily="18" charset="0"/>
                        </a:rPr>
                        <a:t>Хелат</a:t>
                      </a:r>
                      <a:r>
                        <a:rPr lang="ru-RU" sz="1400" baseline="0" dirty="0" smtClean="0">
                          <a:latin typeface="Times New Roman" pitchFamily="18" charset="0"/>
                          <a:cs typeface="Times New Roman" pitchFamily="18" charset="0"/>
                        </a:rPr>
                        <a:t> цинка, ЭДТА </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en-US" sz="1400" dirty="0" smtClean="0">
                          <a:latin typeface="Times New Roman" pitchFamily="18" charset="0"/>
                          <a:cs typeface="Times New Roman" pitchFamily="18" charset="0"/>
                        </a:rPr>
                        <a:t>Zn-15</a:t>
                      </a:r>
                      <a:r>
                        <a:rPr lang="en-US" sz="1400" baseline="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белый</a:t>
                      </a:r>
                      <a:endParaRPr lang="ru-RU" sz="1400" dirty="0">
                        <a:latin typeface="Times New Roman" pitchFamily="18" charset="0"/>
                        <a:cs typeface="Times New Roman" pitchFamily="18" charset="0"/>
                      </a:endParaRPr>
                    </a:p>
                  </a:txBody>
                  <a:tcPr>
                    <a:solidFill>
                      <a:schemeClr val="bg1"/>
                    </a:solidFill>
                  </a:tcPr>
                </a:tc>
              </a:tr>
              <a:tr h="275787">
                <a:tc>
                  <a:txBody>
                    <a:bodyPr/>
                    <a:lstStyle/>
                    <a:p>
                      <a:r>
                        <a:rPr lang="ru-RU" sz="1400" dirty="0" err="1" smtClean="0">
                          <a:latin typeface="Times New Roman" pitchFamily="18" charset="0"/>
                          <a:cs typeface="Times New Roman" pitchFamily="18" charset="0"/>
                        </a:rPr>
                        <a:t>Хелат</a:t>
                      </a:r>
                      <a:r>
                        <a:rPr lang="ru-RU" sz="1400" dirty="0" smtClean="0">
                          <a:latin typeface="Times New Roman" pitchFamily="18" charset="0"/>
                          <a:cs typeface="Times New Roman" pitchFamily="18" charset="0"/>
                        </a:rPr>
                        <a:t> марганца, ЭДТА </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en-US" sz="1400" dirty="0" smtClean="0">
                          <a:latin typeface="Times New Roman" pitchFamily="18" charset="0"/>
                          <a:cs typeface="Times New Roman" pitchFamily="18" charset="0"/>
                        </a:rPr>
                        <a:t>Mn-13%</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белый или светло-розовый</a:t>
                      </a:r>
                      <a:endParaRPr lang="ru-RU" sz="1400" dirty="0">
                        <a:latin typeface="Times New Roman" pitchFamily="18" charset="0"/>
                        <a:cs typeface="Times New Roman" pitchFamily="18" charset="0"/>
                      </a:endParaRPr>
                    </a:p>
                  </a:txBody>
                  <a:tcPr>
                    <a:solidFill>
                      <a:schemeClr val="bg1"/>
                    </a:solidFill>
                  </a:tcPr>
                </a:tc>
              </a:tr>
              <a:tr h="275787">
                <a:tc>
                  <a:txBody>
                    <a:bodyPr/>
                    <a:lstStyle/>
                    <a:p>
                      <a:r>
                        <a:rPr lang="ru-RU" sz="1400" dirty="0" err="1" smtClean="0">
                          <a:latin typeface="Times New Roman" pitchFamily="18" charset="0"/>
                          <a:cs typeface="Times New Roman" pitchFamily="18" charset="0"/>
                        </a:rPr>
                        <a:t>Хелат</a:t>
                      </a:r>
                      <a:r>
                        <a:rPr lang="ru-RU" sz="1400" dirty="0" smtClean="0">
                          <a:latin typeface="Times New Roman" pitchFamily="18" charset="0"/>
                          <a:cs typeface="Times New Roman" pitchFamily="18" charset="0"/>
                        </a:rPr>
                        <a:t> кальция,</a:t>
                      </a:r>
                      <a:r>
                        <a:rPr lang="ru-RU" sz="1400" baseline="0" dirty="0" smtClean="0">
                          <a:latin typeface="Times New Roman" pitchFamily="18" charset="0"/>
                          <a:cs typeface="Times New Roman" pitchFamily="18" charset="0"/>
                        </a:rPr>
                        <a:t> ЭДТА</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en-US" sz="1400" dirty="0" smtClean="0">
                          <a:latin typeface="Times New Roman" pitchFamily="18" charset="0"/>
                          <a:cs typeface="Times New Roman" pitchFamily="18" charset="0"/>
                        </a:rPr>
                        <a:t>Ca-10%</a:t>
                      </a:r>
                      <a:endParaRPr lang="ru-RU" sz="1400" dirty="0">
                        <a:latin typeface="Times New Roman" pitchFamily="18" charset="0"/>
                        <a:cs typeface="Times New Roman" pitchFamily="18" charset="0"/>
                      </a:endParaRPr>
                    </a:p>
                  </a:txBody>
                  <a:tcPr>
                    <a:solidFill>
                      <a:schemeClr val="bg1"/>
                    </a:solidFill>
                  </a:tcPr>
                </a:tc>
                <a:tc>
                  <a:txBody>
                    <a:bodyPr/>
                    <a:lstStyle/>
                    <a:p>
                      <a:pPr algn="ctr"/>
                      <a:r>
                        <a:rPr lang="ru-RU" sz="1400" dirty="0" smtClean="0">
                          <a:latin typeface="Times New Roman" pitchFamily="18" charset="0"/>
                          <a:cs typeface="Times New Roman" pitchFamily="18" charset="0"/>
                        </a:rPr>
                        <a:t>белый</a:t>
                      </a:r>
                      <a:endParaRPr lang="ru-RU" sz="1400" dirty="0">
                        <a:latin typeface="Times New Roman" pitchFamily="18" charset="0"/>
                        <a:cs typeface="Times New Roman" pitchFamily="18" charset="0"/>
                      </a:endParaRPr>
                    </a:p>
                  </a:txBody>
                  <a:tcPr>
                    <a:solidFill>
                      <a:schemeClr val="bg1"/>
                    </a:solidFill>
                  </a:tcPr>
                </a:tc>
              </a:tr>
            </a:tbl>
          </a:graphicData>
        </a:graphic>
      </p:graphicFrame>
      <p:sp>
        <p:nvSpPr>
          <p:cNvPr id="4" name="TextBox 3"/>
          <p:cNvSpPr txBox="1"/>
          <p:nvPr/>
        </p:nvSpPr>
        <p:spPr>
          <a:xfrm>
            <a:off x="539552" y="6029033"/>
            <a:ext cx="3744416" cy="461665"/>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*ДТПА</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диэтилентриаминпентауксусная</a:t>
            </a:r>
            <a:r>
              <a:rPr lang="ru-RU" sz="1200" dirty="0">
                <a:latin typeface="Times New Roman" pitchFamily="18" charset="0"/>
                <a:cs typeface="Times New Roman" pitchFamily="18" charset="0"/>
              </a:rPr>
              <a:t> кислота</a:t>
            </a:r>
          </a:p>
          <a:p>
            <a:r>
              <a:rPr lang="ru-RU" sz="1200" b="1" dirty="0" smtClean="0">
                <a:latin typeface="Times New Roman" pitchFamily="18" charset="0"/>
                <a:cs typeface="Times New Roman" pitchFamily="18" charset="0"/>
              </a:rPr>
              <a:t> ЭДТА</a:t>
            </a:r>
            <a:r>
              <a:rPr lang="ru-RU" sz="1200" dirty="0" smtClean="0">
                <a:latin typeface="Times New Roman" pitchFamily="18" charset="0"/>
                <a:cs typeface="Times New Roman" pitchFamily="18" charset="0"/>
              </a:rPr>
              <a:t> – этилендиаминтетрауксусная кислота</a:t>
            </a:r>
          </a:p>
        </p:txBody>
      </p:sp>
    </p:spTree>
    <p:extLst>
      <p:ext uri="{BB962C8B-B14F-4D97-AF65-F5344CB8AC3E}">
        <p14:creationId xmlns:p14="http://schemas.microsoft.com/office/powerpoint/2010/main" val="3268772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5496" y="2420888"/>
            <a:ext cx="3024336" cy="1709589"/>
          </a:xfrm>
          <a:prstGeom prst="roundRect">
            <a:avLst>
              <a:gd name="adj" fmla="val 10199"/>
            </a:avLst>
          </a:prstGeom>
          <a:solidFill>
            <a:schemeClr val="bg1"/>
          </a:solidFill>
          <a:ln>
            <a:solidFill>
              <a:srgbClr val="00B481"/>
            </a:solidFill>
          </a:ln>
        </p:spPr>
        <p:txBody>
          <a:bodyPr wrap="square">
            <a:spAutoFit/>
          </a:bodyPr>
          <a:lstStyle/>
          <a:p>
            <a:pPr algn="just"/>
            <a:r>
              <a:rPr lang="ru-RU" sz="1100" b="1" dirty="0" err="1">
                <a:latin typeface="Times New Roman" pitchFamily="18" charset="0"/>
                <a:cs typeface="Times New Roman" pitchFamily="18" charset="0"/>
              </a:rPr>
              <a:t>Вуксал</a:t>
            </a:r>
            <a:r>
              <a:rPr lang="ru-RU" sz="1100" b="1" dirty="0">
                <a:latin typeface="Times New Roman" pitchFamily="18" charset="0"/>
                <a:cs typeface="Times New Roman" pitchFamily="18" charset="0"/>
              </a:rPr>
              <a:t> </a:t>
            </a:r>
            <a:r>
              <a:rPr lang="ru-RU" sz="1100" b="1" dirty="0" err="1">
                <a:latin typeface="Times New Roman" pitchFamily="18" charset="0"/>
                <a:cs typeface="Times New Roman" pitchFamily="18" charset="0"/>
              </a:rPr>
              <a:t>Грейн</a:t>
            </a:r>
            <a:r>
              <a:rPr lang="ru-RU" sz="1100" b="1" dirty="0">
                <a:latin typeface="Times New Roman" pitchFamily="18" charset="0"/>
                <a:cs typeface="Times New Roman" pitchFamily="18" charset="0"/>
              </a:rPr>
              <a:t> </a:t>
            </a:r>
            <a:r>
              <a:rPr lang="ru-RU" sz="1100" dirty="0">
                <a:latin typeface="Times New Roman" pitchFamily="18" charset="0"/>
                <a:cs typeface="Times New Roman" pitchFamily="18" charset="0"/>
              </a:rPr>
              <a:t>– комплексная инновационная листовая суспензия. Соотношение микроэлементов (</a:t>
            </a:r>
            <a:r>
              <a:rPr lang="ru-RU" sz="1100" dirty="0" err="1">
                <a:latin typeface="Times New Roman" pitchFamily="18" charset="0"/>
                <a:cs typeface="Times New Roman" pitchFamily="18" charset="0"/>
              </a:rPr>
              <a:t>Mn</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Zn</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Cu</a:t>
            </a:r>
            <a:r>
              <a:rPr lang="ru-RU" sz="1100" dirty="0">
                <a:latin typeface="Times New Roman" pitchFamily="18" charset="0"/>
                <a:cs typeface="Times New Roman" pitchFamily="18" charset="0"/>
              </a:rPr>
              <a:t> и </a:t>
            </a:r>
            <a:r>
              <a:rPr lang="ru-RU" sz="1100" dirty="0" err="1">
                <a:latin typeface="Times New Roman" pitchFamily="18" charset="0"/>
                <a:cs typeface="Times New Roman" pitchFamily="18" charset="0"/>
              </a:rPr>
              <a:t>Mo</a:t>
            </a:r>
            <a:r>
              <a:rPr lang="ru-RU" sz="1100" dirty="0">
                <a:latin typeface="Times New Roman" pitchFamily="18" charset="0"/>
                <a:cs typeface="Times New Roman" pitchFamily="18" charset="0"/>
              </a:rPr>
              <a:t>) полностью соответствует физиологическим потребностям зерновых культур (пшеница, рожь, ячмень, овес, тритикале и т.п.). Дополнительно содержит калий и азот для предупреждения дисбаланса питания и усиления интенсивности фотосинтеза. </a:t>
            </a:r>
          </a:p>
        </p:txBody>
      </p:sp>
      <p:sp>
        <p:nvSpPr>
          <p:cNvPr id="4" name="Прямоугольник 3"/>
          <p:cNvSpPr/>
          <p:nvPr/>
        </p:nvSpPr>
        <p:spPr>
          <a:xfrm>
            <a:off x="35496" y="4109300"/>
            <a:ext cx="648072" cy="246221"/>
          </a:xfrm>
          <a:prstGeom prst="rect">
            <a:avLst/>
          </a:prstGeom>
        </p:spPr>
        <p:txBody>
          <a:bodyPr wrap="square">
            <a:spAutoFit/>
          </a:bodyPr>
          <a:lstStyle/>
          <a:p>
            <a:r>
              <a:rPr lang="ru-RU" sz="1000" b="1" dirty="0">
                <a:latin typeface="Times New Roman" pitchFamily="18" charset="0"/>
                <a:cs typeface="Times New Roman" pitchFamily="18" charset="0"/>
              </a:rPr>
              <a:t>Состав:</a:t>
            </a:r>
          </a:p>
        </p:txBody>
      </p:sp>
      <p:graphicFrame>
        <p:nvGraphicFramePr>
          <p:cNvPr id="5" name="Таблица 4"/>
          <p:cNvGraphicFramePr>
            <a:graphicFrameLocks noGrp="1"/>
          </p:cNvGraphicFramePr>
          <p:nvPr>
            <p:extLst>
              <p:ext uri="{D42A27DB-BD31-4B8C-83A1-F6EECF244321}">
                <p14:modId xmlns:p14="http://schemas.microsoft.com/office/powerpoint/2010/main" val="2245384301"/>
              </p:ext>
            </p:extLst>
          </p:nvPr>
        </p:nvGraphicFramePr>
        <p:xfrm>
          <a:off x="44210" y="4355521"/>
          <a:ext cx="2935446" cy="2209800"/>
        </p:xfrm>
        <a:graphic>
          <a:graphicData uri="http://schemas.openxmlformats.org/drawingml/2006/table">
            <a:tbl>
              <a:tblPr firstRow="1" bandRow="1">
                <a:tableStyleId>{5940675A-B579-460E-94D1-54222C63F5DA}</a:tableStyleId>
              </a:tblPr>
              <a:tblGrid>
                <a:gridCol w="455594"/>
                <a:gridCol w="1937384"/>
                <a:gridCol w="542468"/>
              </a:tblGrid>
              <a:tr h="193576">
                <a:tc gridSpan="2">
                  <a:txBody>
                    <a:bodyPr/>
                    <a:lstStyle/>
                    <a:p>
                      <a:pPr algn="ctr"/>
                      <a:r>
                        <a:rPr lang="ru-RU" sz="1100" b="1" dirty="0" smtClean="0">
                          <a:latin typeface="Times New Roman" pitchFamily="18" charset="0"/>
                          <a:cs typeface="Times New Roman" pitchFamily="18" charset="0"/>
                        </a:rPr>
                        <a:t>Элемент</a:t>
                      </a:r>
                      <a:endParaRPr lang="ru-RU" sz="1100" b="1" dirty="0">
                        <a:latin typeface="Times New Roman" pitchFamily="18" charset="0"/>
                        <a:cs typeface="Times New Roman" pitchFamily="18" charset="0"/>
                      </a:endParaRPr>
                    </a:p>
                  </a:txBody>
                  <a:tcPr/>
                </a:tc>
                <a:tc hMerge="1">
                  <a:txBody>
                    <a:bodyPr/>
                    <a:lstStyle/>
                    <a:p>
                      <a:endParaRPr lang="ru-RU" dirty="0"/>
                    </a:p>
                  </a:txBody>
                  <a:tcPr/>
                </a:tc>
                <a:tc>
                  <a:txBody>
                    <a:bodyPr/>
                    <a:lstStyle/>
                    <a:p>
                      <a:pPr algn="ctr"/>
                      <a:r>
                        <a:rPr lang="ru-RU" sz="1100" b="1" dirty="0" smtClean="0">
                          <a:latin typeface="Times New Roman" pitchFamily="18" charset="0"/>
                          <a:cs typeface="Times New Roman" pitchFamily="18" charset="0"/>
                        </a:rPr>
                        <a:t>г/л</a:t>
                      </a:r>
                      <a:endParaRPr lang="ru-RU" sz="1100" b="1" dirty="0">
                        <a:latin typeface="Times New Roman" pitchFamily="18" charset="0"/>
                        <a:cs typeface="Times New Roman" pitchFamily="18" charset="0"/>
                      </a:endParaRPr>
                    </a:p>
                  </a:txBody>
                  <a:tcPr/>
                </a:tc>
              </a:tr>
              <a:tr h="241135">
                <a:tc>
                  <a:txBody>
                    <a:bodyPr/>
                    <a:lstStyle/>
                    <a:p>
                      <a:r>
                        <a:rPr lang="en-US" sz="1000" dirty="0" smtClean="0">
                          <a:latin typeface="Times New Roman" pitchFamily="18" charset="0"/>
                          <a:cs typeface="Times New Roman" pitchFamily="18" charset="0"/>
                        </a:rPr>
                        <a:t>N</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Азот</a:t>
                      </a:r>
                      <a:r>
                        <a:rPr lang="ru-RU" sz="1000" baseline="0" dirty="0" smtClean="0">
                          <a:latin typeface="Times New Roman" pitchFamily="18" charset="0"/>
                          <a:cs typeface="Times New Roman" pitchFamily="18" charset="0"/>
                        </a:rPr>
                        <a:t> общий </a:t>
                      </a:r>
                      <a:endParaRPr lang="ru-RU" sz="1000" dirty="0">
                        <a:latin typeface="Times New Roman" pitchFamily="18" charset="0"/>
                        <a:cs typeface="Times New Roman" pitchFamily="18" charset="0"/>
                      </a:endParaRPr>
                    </a:p>
                  </a:txBody>
                  <a:tcPr/>
                </a:tc>
                <a:tc>
                  <a:txBody>
                    <a:bodyPr/>
                    <a:lstStyle/>
                    <a:p>
                      <a:pPr algn="ctr"/>
                      <a:r>
                        <a:rPr lang="ru-RU" sz="1000" dirty="0" smtClean="0">
                          <a:latin typeface="Times New Roman" pitchFamily="18" charset="0"/>
                          <a:cs typeface="Times New Roman" pitchFamily="18" charset="0"/>
                        </a:rPr>
                        <a:t>72,0</a:t>
                      </a:r>
                      <a:endParaRPr lang="ru-RU" sz="1000" dirty="0">
                        <a:latin typeface="Times New Roman" pitchFamily="18" charset="0"/>
                        <a:cs typeface="Times New Roman" pitchFamily="18" charset="0"/>
                      </a:endParaRPr>
                    </a:p>
                  </a:txBody>
                  <a:tcPr/>
                </a:tc>
              </a:tr>
              <a:tr h="241135">
                <a:tc>
                  <a:txBody>
                    <a:bodyPr/>
                    <a:lstStyle/>
                    <a:p>
                      <a:r>
                        <a:rPr lang="en-US" sz="1000" dirty="0" smtClean="0">
                          <a:latin typeface="Times New Roman" pitchFamily="18" charset="0"/>
                          <a:cs typeface="Times New Roman" pitchFamily="18" charset="0"/>
                        </a:rPr>
                        <a:t>K</a:t>
                      </a:r>
                      <a:r>
                        <a:rPr lang="en-US" sz="700" dirty="0" smtClean="0">
                          <a:latin typeface="Times New Roman" pitchFamily="18" charset="0"/>
                          <a:cs typeface="Times New Roman" pitchFamily="18" charset="0"/>
                        </a:rPr>
                        <a:t>2</a:t>
                      </a:r>
                      <a:r>
                        <a:rPr lang="en-US" sz="1000" dirty="0" smtClean="0">
                          <a:latin typeface="Times New Roman" pitchFamily="18" charset="0"/>
                          <a:cs typeface="Times New Roman" pitchFamily="18" charset="0"/>
                        </a:rPr>
                        <a:t>O</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Калий водорастворимый</a:t>
                      </a:r>
                      <a:endParaRPr lang="ru-RU" sz="1000" dirty="0">
                        <a:latin typeface="Times New Roman" pitchFamily="18" charset="0"/>
                        <a:cs typeface="Times New Roman" pitchFamily="18" charset="0"/>
                      </a:endParaRPr>
                    </a:p>
                  </a:txBody>
                  <a:tcPr/>
                </a:tc>
                <a:tc>
                  <a:txBody>
                    <a:bodyPr/>
                    <a:lstStyle/>
                    <a:p>
                      <a:pPr algn="ctr"/>
                      <a:r>
                        <a:rPr lang="ru-RU" sz="1000" dirty="0" smtClean="0">
                          <a:latin typeface="Times New Roman" pitchFamily="18" charset="0"/>
                          <a:cs typeface="Times New Roman" pitchFamily="18" charset="0"/>
                        </a:rPr>
                        <a:t>144,0</a:t>
                      </a:r>
                      <a:endParaRPr lang="ru-RU" sz="1000" dirty="0">
                        <a:latin typeface="Times New Roman" pitchFamily="18" charset="0"/>
                        <a:cs typeface="Times New Roman" pitchFamily="18" charset="0"/>
                      </a:endParaRPr>
                    </a:p>
                  </a:txBody>
                  <a:tcPr/>
                </a:tc>
              </a:tr>
              <a:tr h="241135">
                <a:tc>
                  <a:txBody>
                    <a:bodyPr/>
                    <a:lstStyle/>
                    <a:p>
                      <a:r>
                        <a:rPr lang="en-US" sz="1000" dirty="0" smtClean="0">
                          <a:latin typeface="Times New Roman" pitchFamily="18" charset="0"/>
                          <a:cs typeface="Times New Roman" pitchFamily="18" charset="0"/>
                        </a:rPr>
                        <a:t>SO</a:t>
                      </a:r>
                      <a:r>
                        <a:rPr lang="en-US" sz="700" dirty="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Сера водорастворимая </a:t>
                      </a:r>
                      <a:endParaRPr lang="ru-RU" sz="1000" dirty="0">
                        <a:latin typeface="Times New Roman" pitchFamily="18" charset="0"/>
                        <a:cs typeface="Times New Roman" pitchFamily="18" charset="0"/>
                      </a:endParaRPr>
                    </a:p>
                  </a:txBody>
                  <a:tcPr/>
                </a:tc>
                <a:tc>
                  <a:txBody>
                    <a:bodyPr/>
                    <a:lstStyle/>
                    <a:p>
                      <a:pPr algn="ctr"/>
                      <a:r>
                        <a:rPr lang="ru-RU" sz="1000" dirty="0" smtClean="0">
                          <a:latin typeface="Times New Roman" pitchFamily="18" charset="0"/>
                          <a:cs typeface="Times New Roman" pitchFamily="18" charset="0"/>
                        </a:rPr>
                        <a:t>85,0</a:t>
                      </a:r>
                      <a:endParaRPr lang="ru-RU" sz="1000" dirty="0">
                        <a:latin typeface="Times New Roman" pitchFamily="18" charset="0"/>
                        <a:cs typeface="Times New Roman" pitchFamily="18" charset="0"/>
                      </a:endParaRPr>
                    </a:p>
                  </a:txBody>
                  <a:tcPr/>
                </a:tc>
              </a:tr>
              <a:tr h="241135">
                <a:tc>
                  <a:txBody>
                    <a:bodyPr/>
                    <a:lstStyle/>
                    <a:p>
                      <a:r>
                        <a:rPr lang="en-US" sz="1000" dirty="0" smtClean="0">
                          <a:latin typeface="Times New Roman" pitchFamily="18" charset="0"/>
                          <a:cs typeface="Times New Roman" pitchFamily="18" charset="0"/>
                        </a:rPr>
                        <a:t>B</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Бор</a:t>
                      </a:r>
                      <a:r>
                        <a:rPr lang="ru-RU" sz="1000" baseline="0" dirty="0" smtClean="0">
                          <a:latin typeface="Times New Roman" pitchFamily="18" charset="0"/>
                          <a:cs typeface="Times New Roman" pitchFamily="18" charset="0"/>
                        </a:rPr>
                        <a:t> водорастворимый </a:t>
                      </a:r>
                      <a:endParaRPr lang="ru-RU" sz="1000" dirty="0">
                        <a:latin typeface="Times New Roman" pitchFamily="18" charset="0"/>
                        <a:cs typeface="Times New Roman" pitchFamily="18" charset="0"/>
                      </a:endParaRPr>
                    </a:p>
                  </a:txBody>
                  <a:tcPr/>
                </a:tc>
                <a:tc>
                  <a:txBody>
                    <a:bodyPr/>
                    <a:lstStyle/>
                    <a:p>
                      <a:pPr algn="ctr"/>
                      <a:r>
                        <a:rPr lang="ru-RU" sz="1000" dirty="0" smtClean="0">
                          <a:latin typeface="Times New Roman" pitchFamily="18" charset="0"/>
                          <a:cs typeface="Times New Roman" pitchFamily="18" charset="0"/>
                        </a:rPr>
                        <a:t>1,042</a:t>
                      </a:r>
                      <a:endParaRPr lang="ru-RU" sz="1000" dirty="0">
                        <a:latin typeface="Times New Roman" pitchFamily="18" charset="0"/>
                        <a:cs typeface="Times New Roman" pitchFamily="18" charset="0"/>
                      </a:endParaRPr>
                    </a:p>
                  </a:txBody>
                  <a:tcPr/>
                </a:tc>
              </a:tr>
              <a:tr h="241135">
                <a:tc>
                  <a:txBody>
                    <a:bodyPr/>
                    <a:lstStyle/>
                    <a:p>
                      <a:r>
                        <a:rPr lang="en-US" sz="1000" dirty="0" smtClean="0">
                          <a:latin typeface="Times New Roman" pitchFamily="18" charset="0"/>
                          <a:cs typeface="Times New Roman" pitchFamily="18" charset="0"/>
                        </a:rPr>
                        <a:t>Cu</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Медь водорастворимая</a:t>
                      </a:r>
                      <a:endParaRPr lang="ru-RU" sz="1000" dirty="0">
                        <a:latin typeface="Times New Roman" pitchFamily="18" charset="0"/>
                        <a:cs typeface="Times New Roman" pitchFamily="18" charset="0"/>
                      </a:endParaRPr>
                    </a:p>
                  </a:txBody>
                  <a:tcPr/>
                </a:tc>
                <a:tc>
                  <a:txBody>
                    <a:bodyPr/>
                    <a:lstStyle/>
                    <a:p>
                      <a:pPr algn="ctr"/>
                      <a:r>
                        <a:rPr lang="ru-RU" sz="1000" dirty="0" smtClean="0">
                          <a:latin typeface="Times New Roman" pitchFamily="18" charset="0"/>
                          <a:cs typeface="Times New Roman" pitchFamily="18" charset="0"/>
                        </a:rPr>
                        <a:t>14,4</a:t>
                      </a:r>
                      <a:endParaRPr lang="ru-RU" sz="1000" dirty="0">
                        <a:latin typeface="Times New Roman" pitchFamily="18" charset="0"/>
                        <a:cs typeface="Times New Roman" pitchFamily="18" charset="0"/>
                      </a:endParaRPr>
                    </a:p>
                  </a:txBody>
                  <a:tcPr/>
                </a:tc>
              </a:tr>
              <a:tr h="241135">
                <a:tc>
                  <a:txBody>
                    <a:bodyPr/>
                    <a:lstStyle/>
                    <a:p>
                      <a:r>
                        <a:rPr lang="en-US" sz="1000" dirty="0" err="1" smtClean="0">
                          <a:latin typeface="Times New Roman" pitchFamily="18" charset="0"/>
                          <a:cs typeface="Times New Roman" pitchFamily="18" charset="0"/>
                        </a:rPr>
                        <a:t>Mn</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Марганец водорастворимый</a:t>
                      </a:r>
                      <a:endParaRPr lang="ru-RU" sz="1000" dirty="0">
                        <a:latin typeface="Times New Roman" pitchFamily="18" charset="0"/>
                        <a:cs typeface="Times New Roman" pitchFamily="18" charset="0"/>
                      </a:endParaRPr>
                    </a:p>
                  </a:txBody>
                  <a:tcPr/>
                </a:tc>
                <a:tc>
                  <a:txBody>
                    <a:bodyPr/>
                    <a:lstStyle/>
                    <a:p>
                      <a:pPr algn="ctr"/>
                      <a:r>
                        <a:rPr lang="ru-RU" sz="1000" dirty="0" smtClean="0">
                          <a:latin typeface="Times New Roman" pitchFamily="18" charset="0"/>
                          <a:cs typeface="Times New Roman" pitchFamily="18" charset="0"/>
                        </a:rPr>
                        <a:t>28,8</a:t>
                      </a:r>
                      <a:endParaRPr lang="ru-RU" sz="1000" dirty="0">
                        <a:latin typeface="Times New Roman" pitchFamily="18" charset="0"/>
                        <a:cs typeface="Times New Roman" pitchFamily="18" charset="0"/>
                      </a:endParaRPr>
                    </a:p>
                  </a:txBody>
                  <a:tcPr/>
                </a:tc>
              </a:tr>
              <a:tr h="241135">
                <a:tc>
                  <a:txBody>
                    <a:bodyPr/>
                    <a:lstStyle/>
                    <a:p>
                      <a:r>
                        <a:rPr lang="en-US" sz="1000" dirty="0" smtClean="0">
                          <a:latin typeface="Times New Roman" pitchFamily="18" charset="0"/>
                          <a:cs typeface="Times New Roman" pitchFamily="18" charset="0"/>
                        </a:rPr>
                        <a:t>Mo</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Молибден </a:t>
                      </a:r>
                      <a:r>
                        <a:rPr lang="ru-RU" sz="1000" dirty="0" err="1" smtClean="0">
                          <a:latin typeface="Times New Roman" pitchFamily="18" charset="0"/>
                          <a:cs typeface="Times New Roman" pitchFamily="18" charset="0"/>
                        </a:rPr>
                        <a:t>одорастворимый</a:t>
                      </a:r>
                      <a:endParaRPr lang="ru-RU" sz="1000" dirty="0">
                        <a:latin typeface="Times New Roman" pitchFamily="18" charset="0"/>
                        <a:cs typeface="Times New Roman" pitchFamily="18" charset="0"/>
                      </a:endParaRPr>
                    </a:p>
                  </a:txBody>
                  <a:tcPr/>
                </a:tc>
                <a:tc>
                  <a:txBody>
                    <a:bodyPr/>
                    <a:lstStyle/>
                    <a:p>
                      <a:pPr algn="ctr"/>
                      <a:r>
                        <a:rPr lang="ru-RU" sz="1000" dirty="0" smtClean="0">
                          <a:latin typeface="Times New Roman" pitchFamily="18" charset="0"/>
                          <a:cs typeface="Times New Roman" pitchFamily="18" charset="0"/>
                        </a:rPr>
                        <a:t>0,28</a:t>
                      </a:r>
                      <a:endParaRPr lang="ru-RU" sz="1000" dirty="0">
                        <a:latin typeface="Times New Roman" pitchFamily="18" charset="0"/>
                        <a:cs typeface="Times New Roman" pitchFamily="18" charset="0"/>
                      </a:endParaRPr>
                    </a:p>
                  </a:txBody>
                  <a:tcPr/>
                </a:tc>
              </a:tr>
              <a:tr h="188069">
                <a:tc>
                  <a:txBody>
                    <a:bodyPr/>
                    <a:lstStyle/>
                    <a:p>
                      <a:r>
                        <a:rPr lang="en-US" sz="1000" dirty="0" smtClean="0">
                          <a:latin typeface="Times New Roman" pitchFamily="18" charset="0"/>
                          <a:cs typeface="Times New Roman" pitchFamily="18" charset="0"/>
                        </a:rPr>
                        <a:t>Zn</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Цинк водорастворимый</a:t>
                      </a:r>
                      <a:endParaRPr lang="ru-RU" sz="1000" dirty="0">
                        <a:latin typeface="Times New Roman" pitchFamily="18" charset="0"/>
                        <a:cs typeface="Times New Roman" pitchFamily="18" charset="0"/>
                      </a:endParaRPr>
                    </a:p>
                  </a:txBody>
                  <a:tcPr/>
                </a:tc>
                <a:tc>
                  <a:txBody>
                    <a:bodyPr/>
                    <a:lstStyle/>
                    <a:p>
                      <a:pPr algn="ctr"/>
                      <a:r>
                        <a:rPr lang="ru-RU" sz="1000" dirty="0" smtClean="0">
                          <a:latin typeface="Times New Roman" pitchFamily="18" charset="0"/>
                          <a:cs typeface="Times New Roman" pitchFamily="18" charset="0"/>
                        </a:rPr>
                        <a:t>21,6</a:t>
                      </a:r>
                      <a:endParaRPr lang="ru-RU" sz="1000" dirty="0">
                        <a:latin typeface="Times New Roman" pitchFamily="18" charset="0"/>
                        <a:cs typeface="Times New Roman" pitchFamily="18" charset="0"/>
                      </a:endParaRPr>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 y="116632"/>
            <a:ext cx="2309242" cy="2120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Агрохимия-I5\Desktop\combipl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457048"/>
            <a:ext cx="3059832" cy="21148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грохимия-I5\Desktop\univers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902" y="1844824"/>
            <a:ext cx="2933620" cy="2044942"/>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2979656" y="188640"/>
            <a:ext cx="3294112" cy="1600438"/>
          </a:xfrm>
          <a:prstGeom prst="roundRect">
            <a:avLst/>
          </a:prstGeom>
          <a:solidFill>
            <a:schemeClr val="bg1"/>
          </a:solidFill>
          <a:ln>
            <a:solidFill>
              <a:srgbClr val="00B481"/>
            </a:solidFill>
          </a:ln>
        </p:spPr>
        <p:txBody>
          <a:bodyPr wrap="square">
            <a:spAutoFit/>
          </a:bodyPr>
          <a:lstStyle/>
          <a:p>
            <a:pPr algn="just"/>
            <a:r>
              <a:rPr lang="ru-RU" sz="1100" b="1" dirty="0" err="1">
                <a:latin typeface="Times New Roman" pitchFamily="18" charset="0"/>
                <a:cs typeface="Times New Roman" pitchFamily="18" charset="0"/>
              </a:rPr>
              <a:t>Вуксал</a:t>
            </a:r>
            <a:r>
              <a:rPr lang="ru-RU" sz="1100" b="1" dirty="0">
                <a:latin typeface="Times New Roman" pitchFamily="18" charset="0"/>
                <a:cs typeface="Times New Roman" pitchFamily="18" charset="0"/>
              </a:rPr>
              <a:t> Универсал </a:t>
            </a:r>
            <a:r>
              <a:rPr lang="ru-RU" sz="1100" dirty="0">
                <a:latin typeface="Times New Roman" pitchFamily="18" charset="0"/>
                <a:cs typeface="Times New Roman" pitchFamily="18" charset="0"/>
              </a:rPr>
              <a:t>отлично подходит для применения на многих сельскохозяйственных культурах в ранние фазы развития, когда молодая корневая система еще не в состоянии полностью обеспечить растения полноценным питанием. Оптимизируя питание, </a:t>
            </a:r>
            <a:r>
              <a:rPr lang="ru-RU" sz="1100" dirty="0" err="1">
                <a:latin typeface="Times New Roman" pitchFamily="18" charset="0"/>
                <a:cs typeface="Times New Roman" pitchFamily="18" charset="0"/>
              </a:rPr>
              <a:t>Вуксал</a:t>
            </a:r>
            <a:r>
              <a:rPr lang="ru-RU" sz="1100" dirty="0">
                <a:latin typeface="Times New Roman" pitchFamily="18" charset="0"/>
                <a:cs typeface="Times New Roman" pitchFamily="18" charset="0"/>
              </a:rPr>
              <a:t> Универсал также стабилизирует здоровье растений и их устойчивость к заболеваниям.</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087" y="4109300"/>
            <a:ext cx="2381250"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Скругленный прямоугольник 6"/>
          <p:cNvSpPr/>
          <p:nvPr/>
        </p:nvSpPr>
        <p:spPr>
          <a:xfrm>
            <a:off x="6273768" y="2361302"/>
            <a:ext cx="2785521" cy="1975009"/>
          </a:xfrm>
          <a:prstGeom prst="roundRect">
            <a:avLst/>
          </a:prstGeom>
          <a:solidFill>
            <a:schemeClr val="bg1"/>
          </a:solidFill>
          <a:ln>
            <a:solidFill>
              <a:srgbClr val="00B481"/>
            </a:solidFill>
          </a:ln>
        </p:spPr>
        <p:txBody>
          <a:bodyPr wrap="square">
            <a:spAutoFit/>
          </a:bodyPr>
          <a:lstStyle/>
          <a:p>
            <a:pPr algn="just"/>
            <a:r>
              <a:rPr lang="ru-RU" sz="1100" b="1" dirty="0" err="1">
                <a:latin typeface="Times New Roman" pitchFamily="18" charset="0"/>
                <a:cs typeface="Times New Roman" pitchFamily="18" charset="0"/>
              </a:rPr>
              <a:t>Вуксал</a:t>
            </a:r>
            <a:r>
              <a:rPr lang="ru-RU" sz="1100" b="1" dirty="0">
                <a:latin typeface="Times New Roman" pitchFamily="18" charset="0"/>
                <a:cs typeface="Times New Roman" pitchFamily="18" charset="0"/>
              </a:rPr>
              <a:t> </a:t>
            </a:r>
            <a:r>
              <a:rPr lang="ru-RU" sz="1100" b="1" dirty="0" err="1">
                <a:latin typeface="Times New Roman" pitchFamily="18" charset="0"/>
                <a:cs typeface="Times New Roman" pitchFamily="18" charset="0"/>
              </a:rPr>
              <a:t>Комби</a:t>
            </a:r>
            <a:r>
              <a:rPr lang="ru-RU" sz="1100" b="1" dirty="0">
                <a:latin typeface="Times New Roman" pitchFamily="18" charset="0"/>
                <a:cs typeface="Times New Roman" pitchFamily="18" charset="0"/>
              </a:rPr>
              <a:t> Плюс </a:t>
            </a:r>
            <a:r>
              <a:rPr lang="ru-RU" sz="1100" dirty="0">
                <a:latin typeface="Times New Roman" pitchFamily="18" charset="0"/>
                <a:cs typeface="Times New Roman" pitchFamily="18" charset="0"/>
              </a:rPr>
              <a:t>комплексная суспензия с повышенным содержанием бора и калия. Калий регулирует такие физиологические процессы как фотосинтез, осмотическое давление и активацию ферментов. Бор способствует лучшему опылению и завязыванию плодов, регулирует водный баланс клеток растения, влияет на рост и развитие меристемы.</a:t>
            </a:r>
          </a:p>
        </p:txBody>
      </p:sp>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5258" y="156454"/>
            <a:ext cx="2033206" cy="203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908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260648"/>
            <a:ext cx="1806905" cy="369332"/>
          </a:xfrm>
          <a:prstGeom prst="rect">
            <a:avLst/>
          </a:prstGeom>
        </p:spPr>
        <p:txBody>
          <a:bodyPr wrap="none">
            <a:spAutoFit/>
          </a:bodyPr>
          <a:lstStyle/>
          <a:p>
            <a:r>
              <a:rPr lang="ru-RU" b="1" cap="all" dirty="0" err="1" smtClean="0">
                <a:latin typeface="Times New Roman" pitchFamily="18" charset="0"/>
                <a:cs typeface="Times New Roman" pitchFamily="18" charset="0"/>
              </a:rPr>
              <a:t>АгроМАСТЕР</a:t>
            </a:r>
            <a:endParaRPr lang="ru-RU" b="1" i="0" cap="all" dirty="0">
              <a:effectLst/>
              <a:latin typeface="Times New Roman" pitchFamily="18" charset="0"/>
              <a:cs typeface="Times New Roman" pitchFamily="18" charset="0"/>
            </a:endParaRPr>
          </a:p>
        </p:txBody>
      </p:sp>
      <p:pic>
        <p:nvPicPr>
          <p:cNvPr id="2050" name="Picture 2" descr="Удобрение &quot;АгроМастер&quot; Плантафид 20-20-20 1к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59" y="3212976"/>
            <a:ext cx="1958965" cy="2904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Прямоугольник 4"/>
          <p:cNvSpPr/>
          <p:nvPr/>
        </p:nvSpPr>
        <p:spPr>
          <a:xfrm>
            <a:off x="0" y="764704"/>
            <a:ext cx="3649613" cy="2308324"/>
          </a:xfrm>
          <a:prstGeom prst="rect">
            <a:avLst/>
          </a:prstGeom>
        </p:spPr>
        <p:txBody>
          <a:bodyPr wrap="square">
            <a:spAutoFit/>
          </a:bodyPr>
          <a:lstStyle/>
          <a:p>
            <a:pPr algn="ctr"/>
            <a:r>
              <a:rPr lang="ru-RU" sz="1600" b="1" dirty="0" smtClean="0">
                <a:latin typeface="Times New Roman" pitchFamily="18" charset="0"/>
                <a:cs typeface="Times New Roman" pitchFamily="18" charset="0"/>
              </a:rPr>
              <a:t>20:20:20</a:t>
            </a:r>
          </a:p>
          <a:p>
            <a:pPr algn="ctr"/>
            <a:r>
              <a:rPr lang="ru-RU" sz="1600" dirty="0" smtClean="0">
                <a:latin typeface="Times New Roman" pitchFamily="18" charset="0"/>
                <a:cs typeface="Times New Roman" pitchFamily="18" charset="0"/>
              </a:rPr>
              <a:t>Химический </a:t>
            </a:r>
            <a:r>
              <a:rPr lang="ru-RU" sz="1600" dirty="0">
                <a:latin typeface="Times New Roman" pitchFamily="18" charset="0"/>
                <a:cs typeface="Times New Roman" pitchFamily="18" charset="0"/>
              </a:rPr>
              <a:t>состав:</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Итого азота -20.0 (Нитратный -4, Аммиачный -2, Мочевинный - 14)</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Фосфорная кислота - 20.0</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Растворимый калий - 20.0</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Микроэлементы% - B-0,02%,Fe*-0.01%, </a:t>
            </a:r>
            <a:r>
              <a:rPr lang="ru-RU" sz="1600" dirty="0" err="1">
                <a:latin typeface="Times New Roman" pitchFamily="18" charset="0"/>
                <a:cs typeface="Times New Roman" pitchFamily="18" charset="0"/>
              </a:rPr>
              <a:t>Mn</a:t>
            </a:r>
            <a:r>
              <a:rPr lang="ru-RU" sz="1600" dirty="0">
                <a:latin typeface="Times New Roman" pitchFamily="18" charset="0"/>
                <a:cs typeface="Times New Roman" pitchFamily="18" charset="0"/>
              </a:rPr>
              <a:t>* -0,05%, </a:t>
            </a:r>
            <a:r>
              <a:rPr lang="ru-RU" sz="1600" dirty="0" err="1">
                <a:latin typeface="Times New Roman" pitchFamily="18" charset="0"/>
                <a:cs typeface="Times New Roman" pitchFamily="18" charset="0"/>
              </a:rPr>
              <a:t>Cu</a:t>
            </a:r>
            <a:r>
              <a:rPr lang="ru-RU" sz="1600" dirty="0">
                <a:latin typeface="Times New Roman" pitchFamily="18" charset="0"/>
                <a:cs typeface="Times New Roman" pitchFamily="18" charset="0"/>
              </a:rPr>
              <a:t>*-0,005 (* - </a:t>
            </a:r>
            <a:r>
              <a:rPr lang="ru-RU" sz="1600" dirty="0" err="1">
                <a:latin typeface="Times New Roman" pitchFamily="18" charset="0"/>
                <a:cs typeface="Times New Roman" pitchFamily="18" charset="0"/>
              </a:rPr>
              <a:t>хелаты</a:t>
            </a:r>
            <a:r>
              <a:rPr lang="ru-RU" sz="1600" dirty="0">
                <a:latin typeface="Times New Roman" pitchFamily="18" charset="0"/>
                <a:cs typeface="Times New Roman" pitchFamily="18" charset="0"/>
              </a:rPr>
              <a:t> в форме EDTA)</a:t>
            </a:r>
          </a:p>
        </p:txBody>
      </p:sp>
      <p:cxnSp>
        <p:nvCxnSpPr>
          <p:cNvPr id="7" name="Прямая соединительная линия 6"/>
          <p:cNvCxnSpPr/>
          <p:nvPr/>
        </p:nvCxnSpPr>
        <p:spPr>
          <a:xfrm>
            <a:off x="4355976"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6127252" y="393929"/>
            <a:ext cx="1173463" cy="369332"/>
          </a:xfrm>
          <a:prstGeom prst="rect">
            <a:avLst/>
          </a:prstGeom>
        </p:spPr>
        <p:txBody>
          <a:bodyPr wrap="none">
            <a:spAutoFit/>
          </a:bodyPr>
          <a:lstStyle/>
          <a:p>
            <a:r>
              <a:rPr lang="ru-RU" b="1" cap="all" dirty="0" smtClean="0">
                <a:latin typeface="Times New Roman" pitchFamily="18" charset="0"/>
                <a:cs typeface="Times New Roman" pitchFamily="18" charset="0"/>
              </a:rPr>
              <a:t>МАСТЕР</a:t>
            </a:r>
            <a:endParaRPr lang="ru-RU" b="1" i="0" cap="all" dirty="0">
              <a:effectLst/>
              <a:latin typeface="Times New Roman" pitchFamily="18" charset="0"/>
              <a:cs typeface="Times New Roman" pitchFamily="18" charset="0"/>
            </a:endParaRPr>
          </a:p>
        </p:txBody>
      </p:sp>
      <p:sp>
        <p:nvSpPr>
          <p:cNvPr id="8" name="Прямоугольник 7"/>
          <p:cNvSpPr/>
          <p:nvPr/>
        </p:nvSpPr>
        <p:spPr>
          <a:xfrm>
            <a:off x="4427984" y="887814"/>
            <a:ext cx="4572000" cy="2062103"/>
          </a:xfrm>
          <a:prstGeom prst="rect">
            <a:avLst/>
          </a:prstGeom>
        </p:spPr>
        <p:txBody>
          <a:bodyPr>
            <a:spAutoFit/>
          </a:bodyPr>
          <a:lstStyle/>
          <a:p>
            <a:pPr algn="ctr" fontAlgn="base"/>
            <a:r>
              <a:rPr lang="ru-RU" sz="1600" b="1" dirty="0">
                <a:latin typeface="Times New Roman" pitchFamily="18" charset="0"/>
                <a:cs typeface="Times New Roman" pitchFamily="18" charset="0"/>
              </a:rPr>
              <a:t>18.18.18+3</a:t>
            </a:r>
          </a:p>
          <a:p>
            <a:pPr algn="ctr" fontAlgn="base"/>
            <a:r>
              <a:rPr lang="ru-RU" sz="1600" dirty="0">
                <a:latin typeface="Times New Roman" pitchFamily="18" charset="0"/>
                <a:cs typeface="Times New Roman" pitchFamily="18" charset="0"/>
              </a:rPr>
              <a:t>Состав питательной смеси:</a:t>
            </a:r>
          </a:p>
          <a:p>
            <a:pPr algn="ctr" fontAlgn="base"/>
            <a:r>
              <a:rPr lang="ru-RU" sz="1600" dirty="0">
                <a:latin typeface="Times New Roman" pitchFamily="18" charset="0"/>
                <a:cs typeface="Times New Roman" pitchFamily="18" charset="0"/>
              </a:rPr>
              <a:t>18% азотистых соединений;</a:t>
            </a:r>
          </a:p>
          <a:p>
            <a:pPr algn="ctr" fontAlgn="base"/>
            <a:r>
              <a:rPr lang="ru-RU" sz="1600" dirty="0">
                <a:latin typeface="Times New Roman" pitchFamily="18" charset="0"/>
                <a:cs typeface="Times New Roman" pitchFamily="18" charset="0"/>
              </a:rPr>
              <a:t>18% калия в форме оксида;</a:t>
            </a:r>
          </a:p>
          <a:p>
            <a:pPr algn="ctr" fontAlgn="base"/>
            <a:r>
              <a:rPr lang="ru-RU" sz="1600" dirty="0">
                <a:latin typeface="Times New Roman" pitchFamily="18" charset="0"/>
                <a:cs typeface="Times New Roman" pitchFamily="18" charset="0"/>
              </a:rPr>
              <a:t>18% фосфора в форме оксида.</a:t>
            </a:r>
          </a:p>
          <a:p>
            <a:pPr algn="ctr" fontAlgn="base"/>
            <a:r>
              <a:rPr lang="ru-RU" sz="1600" dirty="0">
                <a:latin typeface="Times New Roman" pitchFamily="18" charset="0"/>
                <a:cs typeface="Times New Roman" pitchFamily="18" charset="0"/>
              </a:rPr>
              <a:t>Маркировка «+3» указывает на присутствие 3% оксида магния. Остальные минеральные вещества (марганец, бор, кальций и др</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217043"/>
            <a:ext cx="3433564" cy="2900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709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33253" y="179798"/>
            <a:ext cx="8856984" cy="2860358"/>
          </a:xfrm>
          <a:prstGeom prst="roundRect">
            <a:avLst/>
          </a:prstGeom>
          <a:solidFill>
            <a:schemeClr val="bg1"/>
          </a:solidFill>
          <a:ln>
            <a:solidFill>
              <a:srgbClr val="00B481"/>
            </a:solidFill>
          </a:ln>
        </p:spPr>
        <p:txBody>
          <a:bodyPr wrap="square">
            <a:spAutoFit/>
          </a:bodyPr>
          <a:lstStyle/>
          <a:p>
            <a:pPr algn="just"/>
            <a:r>
              <a:rPr lang="ru-RU" b="1" dirty="0">
                <a:latin typeface="Times New Roman" pitchFamily="18" charset="0"/>
                <a:cs typeface="Times New Roman" pitchFamily="18" charset="0"/>
              </a:rPr>
              <a:t>Органоминеральные удобрения </a:t>
            </a:r>
            <a:r>
              <a:rPr lang="ru-RU" dirty="0">
                <a:latin typeface="Times New Roman" pitchFamily="18" charset="0"/>
                <a:cs typeface="Times New Roman" pitchFamily="18" charset="0"/>
              </a:rPr>
              <a:t>– это вещества, в составе которых имеются и органические вещества и </a:t>
            </a:r>
            <a:r>
              <a:rPr lang="ru-RU" dirty="0" smtClean="0">
                <a:latin typeface="Times New Roman" pitchFamily="18" charset="0"/>
                <a:cs typeface="Times New Roman" pitchFamily="18" charset="0"/>
              </a:rPr>
              <a:t>минералы. Аминокислоты в таких микроудобрениях выступают в роли </a:t>
            </a:r>
            <a:r>
              <a:rPr lang="ru-RU" dirty="0" err="1" smtClean="0">
                <a:latin typeface="Times New Roman" pitchFamily="18" charset="0"/>
                <a:cs typeface="Times New Roman" pitchFamily="18" charset="0"/>
              </a:rPr>
              <a:t>хелатирующих</a:t>
            </a:r>
            <a:r>
              <a:rPr lang="ru-RU" dirty="0" smtClean="0">
                <a:latin typeface="Times New Roman" pitchFamily="18" charset="0"/>
                <a:cs typeface="Times New Roman" pitchFamily="18" charset="0"/>
              </a:rPr>
              <a:t> агентов. Благодаря </a:t>
            </a:r>
            <a:r>
              <a:rPr lang="ru-RU" dirty="0">
                <a:latin typeface="Times New Roman" pitchFamily="18" charset="0"/>
                <a:cs typeface="Times New Roman" pitchFamily="18" charset="0"/>
              </a:rPr>
              <a:t>э</a:t>
            </a:r>
            <a:r>
              <a:rPr lang="ru-RU" dirty="0" smtClean="0">
                <a:latin typeface="Times New Roman" pitchFamily="18" charset="0"/>
                <a:cs typeface="Times New Roman" pitchFamily="18" charset="0"/>
              </a:rPr>
              <a:t>тому микроэлементы находятся в препарате в том состоянии, в котором пребывают в растении в естественном виде. Растения быстро и без потерь впитывают  и усваивают питательные вещества. </a:t>
            </a:r>
          </a:p>
          <a:p>
            <a:pPr algn="just"/>
            <a:r>
              <a:rPr lang="ru-RU" dirty="0" smtClean="0">
                <a:latin typeface="Times New Roman" pitchFamily="18" charset="0"/>
                <a:cs typeface="Times New Roman" pitchFamily="18" charset="0"/>
              </a:rPr>
              <a:t>Такие препараты являются и удобрениями, и стимуляторами одновременно, обеспечивая максимальный эффект. Аминокислоты стимулируют метаболизм растений, непосредственно участвуя в биосинтезе белков и ферментов, чем поддерживают водный баланс клеток, стимулируют процесс фотосинтеза.</a:t>
            </a:r>
            <a:endParaRPr lang="ru-RU"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46986"/>
            <a:ext cx="2593009" cy="1994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879065" y="3165497"/>
            <a:ext cx="2116541" cy="369332"/>
          </a:xfrm>
          <a:prstGeom prst="rect">
            <a:avLst/>
          </a:prstGeom>
        </p:spPr>
        <p:txBody>
          <a:bodyPr wrap="none">
            <a:spAutoFit/>
          </a:bodyPr>
          <a:lstStyle/>
          <a:p>
            <a:r>
              <a:rPr lang="ru-RU" b="1" dirty="0">
                <a:latin typeface="Times New Roman" pitchFamily="18" charset="0"/>
                <a:cs typeface="Times New Roman" pitchFamily="18" charset="0"/>
              </a:rPr>
              <a:t>АГРОВИН Микро</a:t>
            </a:r>
          </a:p>
        </p:txBody>
      </p:sp>
      <p:sp>
        <p:nvSpPr>
          <p:cNvPr id="9" name="Прямоугольник 8"/>
          <p:cNvSpPr/>
          <p:nvPr/>
        </p:nvSpPr>
        <p:spPr>
          <a:xfrm>
            <a:off x="471485" y="3534829"/>
            <a:ext cx="2931699" cy="1169551"/>
          </a:xfrm>
          <a:prstGeom prst="rect">
            <a:avLst/>
          </a:prstGeom>
        </p:spPr>
        <p:txBody>
          <a:bodyPr wrap="square">
            <a:spAutoFit/>
          </a:bodyPr>
          <a:lstStyle/>
          <a:p>
            <a:r>
              <a:rPr lang="ru-RU" sz="1000" b="1" dirty="0">
                <a:latin typeface="Times New Roman" pitchFamily="18" charset="0"/>
                <a:cs typeface="Times New Roman" pitchFamily="18" charset="0"/>
              </a:rPr>
              <a:t>Состав</a:t>
            </a:r>
            <a:r>
              <a:rPr lang="ru-RU" sz="1000" b="1" dirty="0" smtClean="0">
                <a:latin typeface="Times New Roman" pitchFamily="18" charset="0"/>
                <a:cs typeface="Times New Roman" pitchFamily="18" charset="0"/>
              </a:rPr>
              <a:t>:</a:t>
            </a:r>
            <a:endParaRPr lang="ru-RU" sz="1000" b="1" dirty="0">
              <a:latin typeface="Times New Roman" pitchFamily="18" charset="0"/>
              <a:cs typeface="Times New Roman" pitchFamily="18" charset="0"/>
            </a:endParaRPr>
          </a:p>
          <a:p>
            <a:r>
              <a:rPr lang="ru-RU" sz="1000" dirty="0">
                <a:latin typeface="Times New Roman" pitchFamily="18" charset="0"/>
                <a:cs typeface="Times New Roman" pitchFamily="18" charset="0"/>
              </a:rPr>
              <a:t>аминокислоты – 6.0%, азот – 1.0%, железо </a:t>
            </a:r>
            <a:r>
              <a:rPr lang="en-US" sz="1000" dirty="0">
                <a:latin typeface="Times New Roman" pitchFamily="18" charset="0"/>
                <a:cs typeface="Times New Roman" pitchFamily="18" charset="0"/>
              </a:rPr>
              <a:t>Fe*-0.75%, </a:t>
            </a:r>
            <a:r>
              <a:rPr lang="ru-RU" sz="1000" dirty="0">
                <a:latin typeface="Times New Roman" pitchFamily="18" charset="0"/>
                <a:cs typeface="Times New Roman" pitchFamily="18" charset="0"/>
              </a:rPr>
              <a:t>медь </a:t>
            </a:r>
            <a:r>
              <a:rPr lang="en-US" sz="1000" dirty="0">
                <a:latin typeface="Times New Roman" pitchFamily="18" charset="0"/>
                <a:cs typeface="Times New Roman" pitchFamily="18" charset="0"/>
              </a:rPr>
              <a:t>Cu* – 0.25%, </a:t>
            </a:r>
            <a:r>
              <a:rPr lang="ru-RU" sz="1000" dirty="0">
                <a:latin typeface="Times New Roman" pitchFamily="18" charset="0"/>
                <a:cs typeface="Times New Roman" pitchFamily="18" charset="0"/>
              </a:rPr>
              <a:t>цинк </a:t>
            </a:r>
            <a:r>
              <a:rPr lang="en-US" sz="1000" dirty="0">
                <a:latin typeface="Times New Roman" pitchFamily="18" charset="0"/>
                <a:cs typeface="Times New Roman" pitchFamily="18" charset="0"/>
              </a:rPr>
              <a:t>Zn* – 0.75</a:t>
            </a:r>
            <a:r>
              <a:rPr lang="en-US" sz="1000" dirty="0" smtClean="0">
                <a:latin typeface="Times New Roman" pitchFamily="18" charset="0"/>
                <a:cs typeface="Times New Roman" pitchFamily="18" charset="0"/>
              </a:rPr>
              <a:t>%,</a:t>
            </a:r>
            <a:r>
              <a:rPr lang="ru-RU" sz="1000" dirty="0" smtClean="0">
                <a:latin typeface="Times New Roman" pitchFamily="18" charset="0"/>
                <a:cs typeface="Times New Roman" pitchFamily="18" charset="0"/>
              </a:rPr>
              <a:t> марганец </a:t>
            </a:r>
            <a:r>
              <a:rPr lang="en-US" sz="1000" dirty="0" err="1">
                <a:latin typeface="Times New Roman" pitchFamily="18" charset="0"/>
                <a:cs typeface="Times New Roman" pitchFamily="18" charset="0"/>
              </a:rPr>
              <a:t>Mn</a:t>
            </a:r>
            <a:r>
              <a:rPr lang="en-US" sz="1000" dirty="0">
                <a:latin typeface="Times New Roman" pitchFamily="18" charset="0"/>
                <a:cs typeface="Times New Roman" pitchFamily="18" charset="0"/>
              </a:rPr>
              <a:t>* – 0.25</a:t>
            </a:r>
            <a:r>
              <a:rPr lang="en-US" sz="1000" dirty="0" smtClean="0">
                <a:latin typeface="Times New Roman" pitchFamily="18" charset="0"/>
                <a:cs typeface="Times New Roman" pitchFamily="18" charset="0"/>
              </a:rPr>
              <a:t>%,</a:t>
            </a:r>
            <a:r>
              <a:rPr lang="ru-RU" sz="1000" dirty="0" smtClean="0">
                <a:latin typeface="Times New Roman" pitchFamily="18" charset="0"/>
                <a:cs typeface="Times New Roman" pitchFamily="18" charset="0"/>
              </a:rPr>
              <a:t> магний </a:t>
            </a:r>
            <a:r>
              <a:rPr lang="en-US" sz="1000" dirty="0">
                <a:latin typeface="Times New Roman" pitchFamily="18" charset="0"/>
                <a:cs typeface="Times New Roman" pitchFamily="18" charset="0"/>
              </a:rPr>
              <a:t>Mg -1.2% (</a:t>
            </a:r>
            <a:r>
              <a:rPr lang="ru-RU" sz="1000" dirty="0">
                <a:latin typeface="Times New Roman" pitchFamily="18" charset="0"/>
                <a:cs typeface="Times New Roman" pitchFamily="18" charset="0"/>
              </a:rPr>
              <a:t>в </a:t>
            </a:r>
            <a:r>
              <a:rPr lang="ru-RU" sz="1000" dirty="0" err="1">
                <a:latin typeface="Times New Roman" pitchFamily="18" charset="0"/>
                <a:cs typeface="Times New Roman" pitchFamily="18" charset="0"/>
              </a:rPr>
              <a:t>т.ч</a:t>
            </a:r>
            <a:r>
              <a:rPr lang="ru-RU" sz="1000" dirty="0">
                <a:latin typeface="Times New Roman" pitchFamily="18" charset="0"/>
                <a:cs typeface="Times New Roman" pitchFamily="18" charset="0"/>
              </a:rPr>
              <a:t>. </a:t>
            </a:r>
            <a:r>
              <a:rPr lang="en-US" sz="1000" dirty="0">
                <a:latin typeface="Times New Roman" pitchFamily="18" charset="0"/>
                <a:cs typeface="Times New Roman" pitchFamily="18" charset="0"/>
              </a:rPr>
              <a:t>Mg* - 0.25</a:t>
            </a:r>
            <a:r>
              <a:rPr lang="en-US" sz="1000" dirty="0" smtClean="0">
                <a:latin typeface="Times New Roman" pitchFamily="18" charset="0"/>
                <a:cs typeface="Times New Roman" pitchFamily="18" charset="0"/>
              </a:rPr>
              <a:t>%),</a:t>
            </a:r>
            <a:r>
              <a:rPr lang="ru-RU" sz="1000" dirty="0" smtClean="0">
                <a:latin typeface="Times New Roman" pitchFamily="18" charset="0"/>
                <a:cs typeface="Times New Roman" pitchFamily="18" charset="0"/>
              </a:rPr>
              <a:t> бор </a:t>
            </a:r>
            <a:r>
              <a:rPr lang="en-US" sz="1000" dirty="0">
                <a:latin typeface="Times New Roman" pitchFamily="18" charset="0"/>
                <a:cs typeface="Times New Roman" pitchFamily="18" charset="0"/>
              </a:rPr>
              <a:t>B* - 0.2%, </a:t>
            </a:r>
            <a:r>
              <a:rPr lang="ru-RU" sz="1000" dirty="0">
                <a:latin typeface="Times New Roman" pitchFamily="18" charset="0"/>
                <a:cs typeface="Times New Roman" pitchFamily="18" charset="0"/>
              </a:rPr>
              <a:t>калий </a:t>
            </a:r>
            <a:r>
              <a:rPr lang="en-US" sz="1000" dirty="0">
                <a:latin typeface="Times New Roman" pitchFamily="18" charset="0"/>
                <a:cs typeface="Times New Roman" pitchFamily="18" charset="0"/>
              </a:rPr>
              <a:t>K* – 0.1%,</a:t>
            </a:r>
          </a:p>
          <a:p>
            <a:endParaRPr lang="en-US" sz="1000" dirty="0">
              <a:latin typeface="Times New Roman" pitchFamily="18" charset="0"/>
              <a:cs typeface="Times New Roman" pitchFamily="18" charset="0"/>
            </a:endParaRPr>
          </a:p>
          <a:p>
            <a:r>
              <a:rPr lang="en-US" sz="1000" dirty="0">
                <a:latin typeface="Times New Roman" pitchFamily="18" charset="0"/>
                <a:cs typeface="Times New Roman" pitchFamily="18" charset="0"/>
              </a:rPr>
              <a:t>*- </a:t>
            </a:r>
            <a:r>
              <a:rPr lang="ru-RU" sz="1000" dirty="0">
                <a:latin typeface="Times New Roman" pitchFamily="18" charset="0"/>
                <a:cs typeface="Times New Roman" pitchFamily="18" charset="0"/>
              </a:rPr>
              <a:t>элемент содержится в </a:t>
            </a:r>
            <a:r>
              <a:rPr lang="ru-RU" sz="1000" dirty="0" err="1">
                <a:latin typeface="Times New Roman" pitchFamily="18" charset="0"/>
                <a:cs typeface="Times New Roman" pitchFamily="18" charset="0"/>
              </a:rPr>
              <a:t>аминохелатной</a:t>
            </a:r>
            <a:r>
              <a:rPr lang="ru-RU" sz="1000" dirty="0">
                <a:latin typeface="Times New Roman" pitchFamily="18" charset="0"/>
                <a:cs typeface="Times New Roman" pitchFamily="18" charset="0"/>
              </a:rPr>
              <a:t> форме</a:t>
            </a:r>
          </a:p>
        </p:txBody>
      </p:sp>
      <p:sp>
        <p:nvSpPr>
          <p:cNvPr id="11" name="Прямоугольник 10"/>
          <p:cNvSpPr/>
          <p:nvPr/>
        </p:nvSpPr>
        <p:spPr>
          <a:xfrm>
            <a:off x="3995936" y="3717530"/>
            <a:ext cx="3024335" cy="2508379"/>
          </a:xfrm>
          <a:prstGeom prst="rect">
            <a:avLst/>
          </a:prstGeom>
        </p:spPr>
        <p:txBody>
          <a:bodyPr wrap="square">
            <a:spAutoFit/>
          </a:bodyPr>
          <a:lstStyle/>
          <a:p>
            <a:pPr algn="ctr"/>
            <a:r>
              <a:rPr lang="ru-RU" sz="1400" b="1" dirty="0" err="1">
                <a:latin typeface="Times New Roman" pitchFamily="18" charset="0"/>
                <a:cs typeface="Times New Roman" pitchFamily="18" charset="0"/>
              </a:rPr>
              <a:t>ЭкоФус</a:t>
            </a:r>
            <a:r>
              <a:rPr lang="ru-RU" sz="1400" dirty="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уникальное </a:t>
            </a:r>
            <a:r>
              <a:rPr lang="ru-RU" sz="1100" dirty="0">
                <a:latin typeface="Times New Roman" pitchFamily="18" charset="0"/>
                <a:cs typeface="Times New Roman" pitchFamily="18" charset="0"/>
              </a:rPr>
              <a:t>органо-минеральное удобрение на основе водоросли – фукуса пузырчатого из акватории Белого моря.</a:t>
            </a:r>
          </a:p>
          <a:p>
            <a:pPr algn="just"/>
            <a:r>
              <a:rPr lang="ru-RU" sz="1100" dirty="0">
                <a:latin typeface="Times New Roman" pitchFamily="18" charset="0"/>
                <a:cs typeface="Times New Roman" pitchFamily="18" charset="0"/>
              </a:rPr>
              <a:t>100% натуральный продукт, содержит более 40 микроэлементов, в </a:t>
            </a:r>
            <a:r>
              <a:rPr lang="ru-RU" sz="1100" dirty="0" err="1">
                <a:latin typeface="Times New Roman" pitchFamily="18" charset="0"/>
                <a:cs typeface="Times New Roman" pitchFamily="18" charset="0"/>
              </a:rPr>
              <a:t>т.ч</a:t>
            </a:r>
            <a:r>
              <a:rPr lang="ru-RU" sz="1100" dirty="0">
                <a:latin typeface="Times New Roman" pitchFamily="18" charset="0"/>
                <a:cs typeface="Times New Roman" pitchFamily="18" charset="0"/>
              </a:rPr>
              <a:t>. йод, селен и кремний, а также белки, аминокислоты, углеводы, витамины, клетчатка, органические кислоты, ферменты, </a:t>
            </a:r>
            <a:r>
              <a:rPr lang="ru-RU" sz="1100" dirty="0" err="1">
                <a:latin typeface="Times New Roman" pitchFamily="18" charset="0"/>
                <a:cs typeface="Times New Roman" pitchFamily="18" charset="0"/>
              </a:rPr>
              <a:t>каротиноиды</a:t>
            </a:r>
            <a:r>
              <a:rPr lang="ru-RU" sz="1100" dirty="0">
                <a:latin typeface="Times New Roman" pitchFamily="18" charset="0"/>
                <a:cs typeface="Times New Roman" pitchFamily="18" charset="0"/>
              </a:rPr>
              <a:t>, природные антибиотики. Удобрение содержит физиологически активными веществами, обладающие иммуностимулирующими, антивирусными, антибактериальными и </a:t>
            </a:r>
            <a:r>
              <a:rPr lang="ru-RU" sz="1100" dirty="0" err="1">
                <a:latin typeface="Times New Roman" pitchFamily="18" charset="0"/>
                <a:cs typeface="Times New Roman" pitchFamily="18" charset="0"/>
              </a:rPr>
              <a:t>фунгицидными</a:t>
            </a:r>
            <a:r>
              <a:rPr lang="ru-RU" sz="1100" dirty="0">
                <a:latin typeface="Times New Roman" pitchFamily="18" charset="0"/>
                <a:cs typeface="Times New Roman" pitchFamily="18" charset="0"/>
              </a:rPr>
              <a:t> действиями.</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329237"/>
            <a:ext cx="1186238" cy="3284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50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492896"/>
            <a:ext cx="7776864" cy="923330"/>
          </a:xfrm>
          <a:prstGeom prst="rect">
            <a:avLst/>
          </a:prstGeom>
          <a:solidFill>
            <a:srgbClr val="00B481"/>
          </a:solidFill>
          <a:effectLst>
            <a:outerShdw blurRad="63500" sx="102000" sy="102000" algn="ct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5400" b="1" dirty="0" smtClean="0">
                <a:latin typeface="Times New Roman" pitchFamily="18" charset="0"/>
                <a:cs typeface="Times New Roman" pitchFamily="18" charset="0"/>
              </a:rPr>
              <a:t>Спасибо за внимание!</a:t>
            </a:r>
            <a:endParaRPr lang="ru-RU"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47378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9512" y="260648"/>
            <a:ext cx="8712968" cy="2239658"/>
          </a:xfrm>
          <a:prstGeom prst="roundRect">
            <a:avLst/>
          </a:prstGeom>
          <a:ln>
            <a:solidFill>
              <a:srgbClr val="00B481"/>
            </a:solidFill>
          </a:ln>
        </p:spPr>
        <p:style>
          <a:lnRef idx="2">
            <a:schemeClr val="accent3"/>
          </a:lnRef>
          <a:fillRef idx="1">
            <a:schemeClr val="lt1"/>
          </a:fillRef>
          <a:effectRef idx="0">
            <a:schemeClr val="accent3"/>
          </a:effectRef>
          <a:fontRef idx="minor">
            <a:schemeClr val="dk1"/>
          </a:fontRef>
        </p:style>
        <p:txBody>
          <a:bodyPr rtlCol="0" anchor="ctr"/>
          <a:lstStyle/>
          <a:p>
            <a:pPr indent="363538" algn="just">
              <a:defRPr/>
            </a:pPr>
            <a:r>
              <a:rPr lang="ru-RU" b="1" u="sng" dirty="0" smtClean="0">
                <a:solidFill>
                  <a:schemeClr val="tx1"/>
                </a:solidFill>
                <a:latin typeface="Times New Roman" pitchFamily="18" charset="0"/>
                <a:cs typeface="Times New Roman" pitchFamily="18" charset="0"/>
              </a:rPr>
              <a:t>Комплексными</a:t>
            </a:r>
            <a:r>
              <a:rPr lang="ru-RU" b="1" dirty="0" smtClean="0">
                <a:solidFill>
                  <a:schemeClr val="tx1"/>
                </a:solidFill>
                <a:latin typeface="Times New Roman" pitchFamily="18" charset="0"/>
                <a:cs typeface="Times New Roman" pitchFamily="18" charset="0"/>
              </a:rPr>
              <a:t> называются удобрения, содержащие в различном сочетании и соотношении два, три и более элементов питания азота, фосфора, калия, магний, серу  микроэлементов.</a:t>
            </a:r>
          </a:p>
          <a:p>
            <a:pPr indent="363538" algn="just">
              <a:defRPr/>
            </a:pPr>
            <a:r>
              <a:rPr lang="ru-RU" b="1" dirty="0" smtClean="0">
                <a:solidFill>
                  <a:schemeClr val="tx1"/>
                </a:solidFill>
                <a:latin typeface="Times New Roman" pitchFamily="18" charset="0"/>
                <a:cs typeface="Times New Roman" pitchFamily="18" charset="0"/>
              </a:rPr>
              <a:t>В зависимости от способов получения комплексные удобрения подразделяются на сложные, комбинированные (или сложно-смешанные) и смешанные, а по агрегатному состоянию - на твёрдые и жидкие. </a:t>
            </a:r>
          </a:p>
          <a:p>
            <a:pPr indent="363538" algn="just">
              <a:defRPr/>
            </a:pPr>
            <a:r>
              <a:rPr lang="ru-RU" b="1" dirty="0" smtClean="0">
                <a:solidFill>
                  <a:schemeClr val="tx1"/>
                </a:solidFill>
                <a:latin typeface="Times New Roman" pitchFamily="18" charset="0"/>
                <a:cs typeface="Times New Roman" pitchFamily="18" charset="0"/>
              </a:rPr>
              <a:t>В зависимости от содержания компонентов различают двойные </a:t>
            </a:r>
          </a:p>
          <a:p>
            <a:pPr indent="363538" algn="just">
              <a:defRPr/>
            </a:pPr>
            <a:r>
              <a:rPr lang="ru-RU" b="1" dirty="0" smtClean="0">
                <a:solidFill>
                  <a:schemeClr val="tx1"/>
                </a:solidFill>
                <a:latin typeface="Times New Roman" pitchFamily="18" charset="0"/>
                <a:cs typeface="Times New Roman" pitchFamily="18" charset="0"/>
              </a:rPr>
              <a:t>(Р + К, N + Р, N + К) и  тройные (N + Р + К) комплексные удобрения.</a:t>
            </a:r>
            <a:endParaRPr lang="ru-RU" b="1" dirty="0">
              <a:solidFill>
                <a:schemeClr val="tx1"/>
              </a:solidFill>
              <a:latin typeface="Times New Roman" pitchFamily="18" charset="0"/>
              <a:cs typeface="Times New Roman" pitchFamily="18" charset="0"/>
            </a:endParaRPr>
          </a:p>
        </p:txBody>
      </p:sp>
      <p:sp>
        <p:nvSpPr>
          <p:cNvPr id="5" name="Скругленный прямоугольник 4"/>
          <p:cNvSpPr/>
          <p:nvPr/>
        </p:nvSpPr>
        <p:spPr>
          <a:xfrm>
            <a:off x="179512" y="2636912"/>
            <a:ext cx="3024336" cy="3442930"/>
          </a:xfrm>
          <a:prstGeom prst="roundRect">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363538" algn="ctr">
              <a:defRPr/>
            </a:pPr>
            <a:r>
              <a:rPr lang="ru-RU" sz="2000" b="1" i="1" u="sng" dirty="0" smtClean="0">
                <a:latin typeface="Times New Roman" pitchFamily="18" charset="0"/>
                <a:cs typeface="Times New Roman" pitchFamily="18" charset="0"/>
              </a:rPr>
              <a:t>Сложные</a:t>
            </a:r>
            <a:r>
              <a:rPr lang="ru-RU" sz="2000" b="1" i="1" dirty="0" smtClean="0">
                <a:latin typeface="Times New Roman" pitchFamily="18" charset="0"/>
                <a:cs typeface="Times New Roman" pitchFamily="18" charset="0"/>
              </a:rPr>
              <a:t> </a:t>
            </a:r>
          </a:p>
          <a:p>
            <a:pPr indent="363538" algn="ctr">
              <a:defRPr/>
            </a:pPr>
            <a:r>
              <a:rPr lang="ru-RU" dirty="0" smtClean="0">
                <a:latin typeface="Times New Roman" pitchFamily="18" charset="0"/>
                <a:cs typeface="Times New Roman" pitchFamily="18" charset="0"/>
              </a:rPr>
              <a:t>удобрения представляют собой одинарные соли, содержащие разные элементы питания. Они не содержат примесей (балласта) и поэтому отличаются высокой концентрацией элементов питания.</a:t>
            </a:r>
            <a:endParaRPr lang="ru-RU" dirty="0">
              <a:latin typeface="Times New Roman" pitchFamily="18" charset="0"/>
              <a:cs typeface="Times New Roman" pitchFamily="18" charset="0"/>
            </a:endParaRPr>
          </a:p>
        </p:txBody>
      </p:sp>
      <p:sp>
        <p:nvSpPr>
          <p:cNvPr id="6" name="Скругленный прямоугольник 5"/>
          <p:cNvSpPr/>
          <p:nvPr/>
        </p:nvSpPr>
        <p:spPr>
          <a:xfrm>
            <a:off x="3347864" y="2636912"/>
            <a:ext cx="3024336" cy="3979069"/>
          </a:xfrm>
          <a:prstGeom prst="roundRect">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363538" algn="ctr">
              <a:defRPr/>
            </a:pPr>
            <a:r>
              <a:rPr lang="ru-RU" b="1" i="1" u="sng" dirty="0" err="1" smtClean="0">
                <a:latin typeface="Times New Roman" pitchFamily="18" charset="0"/>
                <a:cs typeface="Times New Roman" pitchFamily="18" charset="0"/>
              </a:rPr>
              <a:t>Сложносмешанные</a:t>
            </a:r>
            <a:endParaRPr lang="ru-RU" b="1" i="1" u="sng" dirty="0" smtClean="0">
              <a:latin typeface="Times New Roman" pitchFamily="18" charset="0"/>
              <a:cs typeface="Times New Roman" pitchFamily="18" charset="0"/>
            </a:endParaRPr>
          </a:p>
          <a:p>
            <a:pPr indent="363538" algn="ctr">
              <a:defRPr/>
            </a:pPr>
            <a:r>
              <a:rPr lang="ru-RU" b="1" i="1" u="sng" dirty="0" smtClean="0">
                <a:latin typeface="Times New Roman" pitchFamily="18" charset="0"/>
                <a:cs typeface="Times New Roman" pitchFamily="18" charset="0"/>
              </a:rPr>
              <a:t>(комбинированные) </a:t>
            </a:r>
          </a:p>
          <a:p>
            <a:pPr indent="363538" algn="ctr">
              <a:defRPr/>
            </a:pPr>
            <a:r>
              <a:rPr lang="ru-RU" dirty="0" smtClean="0">
                <a:latin typeface="Times New Roman" pitchFamily="18" charset="0"/>
                <a:cs typeface="Times New Roman" pitchFamily="18" charset="0"/>
              </a:rPr>
              <a:t>удобрения содержат два и более элементов питания, получают их в едином технологическом процессе при взаимодействии азотной, фосфорной и серной кислот с аммиаком, природными фосфатами, солями калия, аммония и др.</a:t>
            </a:r>
            <a:endParaRPr lang="ru-RU" dirty="0">
              <a:latin typeface="Times New Roman" pitchFamily="18" charset="0"/>
              <a:cs typeface="Times New Roman" pitchFamily="18" charset="0"/>
            </a:endParaRPr>
          </a:p>
        </p:txBody>
      </p:sp>
      <p:sp>
        <p:nvSpPr>
          <p:cNvPr id="7" name="Скругленный прямоугольник 6"/>
          <p:cNvSpPr/>
          <p:nvPr/>
        </p:nvSpPr>
        <p:spPr>
          <a:xfrm>
            <a:off x="6588224" y="2708920"/>
            <a:ext cx="2376264" cy="2531566"/>
          </a:xfrm>
          <a:prstGeom prst="roundRect">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363538" algn="ctr">
              <a:defRPr/>
            </a:pPr>
            <a:r>
              <a:rPr lang="ru-RU" b="1" i="1" u="sng" dirty="0" smtClean="0">
                <a:solidFill>
                  <a:schemeClr val="tx1"/>
                </a:solidFill>
                <a:latin typeface="Times New Roman" pitchFamily="18" charset="0"/>
                <a:cs typeface="Times New Roman" pitchFamily="18" charset="0"/>
              </a:rPr>
              <a:t>Смешанные</a:t>
            </a:r>
            <a:r>
              <a:rPr lang="ru-RU" b="1" i="1" dirty="0" smtClean="0">
                <a:solidFill>
                  <a:schemeClr val="tx1"/>
                </a:solidFill>
                <a:latin typeface="Times New Roman" pitchFamily="18" charset="0"/>
                <a:cs typeface="Times New Roman" pitchFamily="18" charset="0"/>
              </a:rPr>
              <a:t> </a:t>
            </a:r>
          </a:p>
          <a:p>
            <a:pPr indent="363538" algn="ctr">
              <a:defRPr/>
            </a:pPr>
            <a:r>
              <a:rPr lang="ru-RU" dirty="0" smtClean="0">
                <a:solidFill>
                  <a:schemeClr val="tx1"/>
                </a:solidFill>
                <a:latin typeface="Times New Roman" pitchFamily="18" charset="0"/>
                <a:cs typeface="Times New Roman" pitchFamily="18" charset="0"/>
              </a:rPr>
              <a:t>удобрения получают путем механического смешивания двух или более простых или сложных удобрений.</a:t>
            </a:r>
            <a:endParaRPr lang="ru-RU" dirty="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4282" y="214290"/>
            <a:ext cx="8712968" cy="3571900"/>
          </a:xfrm>
          <a:prstGeom prst="roundRect">
            <a:avLst>
              <a:gd name="adj" fmla="val 6823"/>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363538" algn="just">
              <a:tabLst>
                <a:tab pos="8520113" algn="l"/>
              </a:tabLst>
              <a:defRPr/>
            </a:pPr>
            <a:r>
              <a:rPr lang="ru-RU" sz="1400" dirty="0" smtClean="0">
                <a:solidFill>
                  <a:schemeClr val="tx1"/>
                </a:solidFill>
                <a:latin typeface="Times New Roman" pitchFamily="18" charset="0"/>
                <a:cs typeface="Times New Roman" pitchFamily="18" charset="0"/>
              </a:rPr>
              <a:t>Комплексные удобрения характеризуются высокой концентрацией питательных веществ, суммарное количество которых превышает 60-70 %.</a:t>
            </a:r>
          </a:p>
          <a:p>
            <a:pPr indent="363538" algn="just">
              <a:tabLst>
                <a:tab pos="8520113" algn="l"/>
              </a:tabLst>
              <a:defRPr/>
            </a:pPr>
            <a:r>
              <a:rPr lang="ru-RU" sz="1400" dirty="0" smtClean="0">
                <a:solidFill>
                  <a:schemeClr val="tx1"/>
                </a:solidFill>
                <a:latin typeface="Times New Roman" pitchFamily="18" charset="0"/>
                <a:cs typeface="Times New Roman" pitchFamily="18" charset="0"/>
              </a:rPr>
              <a:t> Одновременное содержание 2-3 макроэлементов в сочетании с микроэле­ментами, соотношение которых учитывает особенности питания культур и почвенно-климатические условия зоны.</a:t>
            </a:r>
          </a:p>
          <a:p>
            <a:pPr indent="363538" algn="just">
              <a:tabLst>
                <a:tab pos="8520113" algn="l"/>
              </a:tabLst>
              <a:defRPr/>
            </a:pPr>
            <a:r>
              <a:rPr lang="ru-RU" sz="1400" dirty="0" smtClean="0">
                <a:solidFill>
                  <a:schemeClr val="tx1"/>
                </a:solidFill>
                <a:latin typeface="Times New Roman" pitchFamily="18" charset="0"/>
                <a:cs typeface="Times New Roman" pitchFamily="18" charset="0"/>
              </a:rPr>
              <a:t> Комплексные удобрения обеспечивают лучшую позиционную доступность питательных веществ корневой системы. Многолетние опыты, проведённые на различных типах чернозёмов показали, что ряд культур (оз. пшеница, кукуруза, картофель) хуже развивались при раздельном питании N, Р, К, чем при их совместном внесении.</a:t>
            </a:r>
          </a:p>
          <a:p>
            <a:pPr indent="363538" algn="just">
              <a:tabLst>
                <a:tab pos="8520113" algn="l"/>
              </a:tabLst>
              <a:defRPr/>
            </a:pPr>
            <a:r>
              <a:rPr lang="ru-RU" sz="1400" dirty="0" smtClean="0">
                <a:solidFill>
                  <a:schemeClr val="tx1"/>
                </a:solidFill>
                <a:latin typeface="Times New Roman" pitchFamily="18" charset="0"/>
                <a:cs typeface="Times New Roman" pitchFamily="18" charset="0"/>
              </a:rPr>
              <a:t> Применение комплексных удобрений позволяет не только лучше удовле­творять потребность растений в питательных веществах, но и обеспечивает экономию на транспортных расходах, строительстве складов, использовании механизированных средств при погрузке, разгрузке и внесении удобрений.</a:t>
            </a:r>
          </a:p>
          <a:p>
            <a:pPr indent="363538" algn="just">
              <a:tabLst>
                <a:tab pos="8520113" algn="l"/>
              </a:tabLst>
              <a:defRPr/>
            </a:pPr>
            <a:r>
              <a:rPr lang="ru-RU" sz="1400" dirty="0" smtClean="0">
                <a:solidFill>
                  <a:schemeClr val="tx1"/>
                </a:solidFill>
                <a:latin typeface="Times New Roman" pitchFamily="18" charset="0"/>
                <a:cs typeface="Times New Roman" pitchFamily="18" charset="0"/>
              </a:rPr>
              <a:t>Сравнение эквивалентных доз комплексных и простых удобрений, показывает, что даже при одинаковой эффективности их на урожай с.-х. культур комплексные удобрения за счёт лучших физических свойств, высокой концентрации, более заметного влияния на качественные показатели снижает производственные затраты и на производство единицы продукции.</a:t>
            </a:r>
            <a:endParaRPr lang="ru-RU" sz="1400" dirty="0">
              <a:solidFill>
                <a:schemeClr val="tx1"/>
              </a:solidFill>
              <a:latin typeface="Times New Roman" pitchFamily="18" charset="0"/>
              <a:cs typeface="Times New Roman" pitchFamily="18" charset="0"/>
            </a:endParaRPr>
          </a:p>
        </p:txBody>
      </p:sp>
      <p:pic>
        <p:nvPicPr>
          <p:cNvPr id="3" name="Рисунок 2" descr="technozzlegy-sprayers-r2z019323.jpg"/>
          <p:cNvPicPr>
            <a:picLocks noChangeAspect="1"/>
          </p:cNvPicPr>
          <p:nvPr/>
        </p:nvPicPr>
        <p:blipFill>
          <a:blip r:embed="rId2" cstate="print"/>
          <a:stretch>
            <a:fillRect/>
          </a:stretch>
        </p:blipFill>
        <p:spPr>
          <a:xfrm>
            <a:off x="785786" y="4000504"/>
            <a:ext cx="4786346" cy="2692320"/>
          </a:xfrm>
          <a:prstGeom prst="snip2DiagRect">
            <a:avLst/>
          </a:prstGeom>
          <a:solidFill>
            <a:srgbClr val="FFFFFF">
              <a:shade val="85000"/>
            </a:srgbClr>
          </a:solidFill>
          <a:ln w="88900" cap="sq">
            <a:solidFill>
              <a:srgbClr val="33996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23528" y="188640"/>
            <a:ext cx="8640960" cy="1123712"/>
          </a:xfrm>
          <a:prstGeom prst="roundRect">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defRPr/>
            </a:pPr>
            <a:r>
              <a:rPr lang="ru-RU" sz="2000" b="1" dirty="0" smtClean="0">
                <a:latin typeface="Times New Roman" pitchFamily="18" charset="0"/>
                <a:cs typeface="Times New Roman" pitchFamily="18" charset="0"/>
              </a:rPr>
              <a:t>Соотношения питательных веществ в смешанных удобрениях </a:t>
            </a:r>
          </a:p>
          <a:p>
            <a:pPr algn="ctr" eaLnBrk="0" hangingPunct="0">
              <a:defRPr/>
            </a:pPr>
            <a:r>
              <a:rPr lang="ru-RU" sz="2000" b="1" dirty="0" smtClean="0">
                <a:latin typeface="Times New Roman" pitchFamily="18" charset="0"/>
                <a:cs typeface="Times New Roman" pitchFamily="18" charset="0"/>
              </a:rPr>
              <a:t>под сельскохозяйственные культуры </a:t>
            </a:r>
          </a:p>
          <a:p>
            <a:pPr algn="ctr" eaLnBrk="0" hangingPunct="0">
              <a:defRPr/>
            </a:pPr>
            <a:r>
              <a:rPr lang="ru-RU" sz="2000" b="1" dirty="0" smtClean="0">
                <a:latin typeface="Times New Roman" pitchFamily="18" charset="0"/>
                <a:cs typeface="Times New Roman" pitchFamily="18" charset="0"/>
              </a:rPr>
              <a:t>в различных почвенных условиях южнорусской степи</a:t>
            </a:r>
            <a:endParaRPr lang="ru-RU" sz="2000" b="1" dirty="0"/>
          </a:p>
        </p:txBody>
      </p:sp>
      <p:graphicFrame>
        <p:nvGraphicFramePr>
          <p:cNvPr id="5" name="Group 85"/>
          <p:cNvGraphicFramePr>
            <a:graphicFrameLocks noGrp="1"/>
          </p:cNvGraphicFramePr>
          <p:nvPr/>
        </p:nvGraphicFramePr>
        <p:xfrm>
          <a:off x="467544" y="1556792"/>
          <a:ext cx="8425061" cy="5120712"/>
        </p:xfrm>
        <a:graphic>
          <a:graphicData uri="http://schemas.openxmlformats.org/drawingml/2006/table">
            <a:tbl>
              <a:tblPr>
                <a:tableStyleId>{5940675A-B579-460E-94D1-54222C63F5DA}</a:tableStyleId>
              </a:tblPr>
              <a:tblGrid>
                <a:gridCol w="1368152"/>
                <a:gridCol w="7056909"/>
              </a:tblGrid>
              <a:tr h="367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Times New Roman" pitchFamily="18" charset="0"/>
                          <a:cs typeface="Times New Roman" pitchFamily="18" charset="0"/>
                        </a:rPr>
                        <a:t>N/P</a:t>
                      </a:r>
                      <a:r>
                        <a:rPr kumimoji="0" lang="en-US" sz="1100" b="1" u="none" strike="noStrike" cap="none" normalizeH="0" baseline="0" dirty="0" smtClean="0">
                          <a:ln>
                            <a:noFill/>
                          </a:ln>
                          <a:effectLst/>
                          <a:latin typeface="Times New Roman" pitchFamily="18" charset="0"/>
                          <a:cs typeface="Times New Roman" pitchFamily="18" charset="0"/>
                        </a:rPr>
                        <a:t>2</a:t>
                      </a:r>
                      <a:r>
                        <a:rPr kumimoji="0" lang="en-US" sz="1600" b="1" u="none" strike="noStrike" cap="none" normalizeH="0" baseline="0" dirty="0" smtClean="0">
                          <a:ln>
                            <a:noFill/>
                          </a:ln>
                          <a:effectLst/>
                          <a:latin typeface="Times New Roman" pitchFamily="18" charset="0"/>
                          <a:cs typeface="Times New Roman" pitchFamily="18" charset="0"/>
                        </a:rPr>
                        <a:t>O</a:t>
                      </a:r>
                      <a:r>
                        <a:rPr kumimoji="0" lang="en-US" sz="1100" b="1" u="none" strike="noStrike" cap="none" normalizeH="0" baseline="0" dirty="0" smtClean="0">
                          <a:ln>
                            <a:noFill/>
                          </a:ln>
                          <a:effectLst/>
                          <a:latin typeface="Times New Roman" pitchFamily="18" charset="0"/>
                          <a:cs typeface="Times New Roman" pitchFamily="18" charset="0"/>
                        </a:rPr>
                        <a:t>5</a:t>
                      </a:r>
                      <a:r>
                        <a:rPr kumimoji="0" lang="ru-RU" sz="1600" b="1" u="none" strike="noStrike" cap="none" normalizeH="0" baseline="0" dirty="0" smtClean="0">
                          <a:ln>
                            <a:noFill/>
                          </a:ln>
                          <a:effectLst/>
                          <a:latin typeface="Times New Roman" pitchFamily="18" charset="0"/>
                          <a:cs typeface="Times New Roman" pitchFamily="18" charset="0"/>
                        </a:rPr>
                        <a:t>/</a:t>
                      </a:r>
                      <a:r>
                        <a:rPr kumimoji="0" lang="en-US" sz="1600" b="1" u="none" strike="noStrike" cap="none" normalizeH="0" baseline="0" dirty="0" smtClean="0">
                          <a:ln>
                            <a:noFill/>
                          </a:ln>
                          <a:effectLst/>
                          <a:latin typeface="Times New Roman" pitchFamily="18" charset="0"/>
                          <a:cs typeface="Times New Roman" pitchFamily="18" charset="0"/>
                        </a:rPr>
                        <a:t>K</a:t>
                      </a:r>
                      <a:r>
                        <a:rPr kumimoji="0" lang="en-US" sz="1100" b="1" u="none" strike="noStrike" cap="none" normalizeH="0" baseline="0" dirty="0" smtClean="0">
                          <a:ln>
                            <a:noFill/>
                          </a:ln>
                          <a:effectLst/>
                          <a:latin typeface="Times New Roman" pitchFamily="18" charset="0"/>
                          <a:cs typeface="Times New Roman" pitchFamily="18" charset="0"/>
                        </a:rPr>
                        <a:t>2</a:t>
                      </a:r>
                      <a:r>
                        <a:rPr kumimoji="0" lang="en-US" sz="1600" b="1" u="none" strike="noStrike" cap="none" normalizeH="0" baseline="0" dirty="0" smtClean="0">
                          <a:ln>
                            <a:noFill/>
                          </a:ln>
                          <a:effectLst/>
                          <a:latin typeface="Times New Roman" pitchFamily="18" charset="0"/>
                          <a:cs typeface="Times New Roman" pitchFamily="18" charset="0"/>
                        </a:rPr>
                        <a:t>O</a:t>
                      </a:r>
                      <a:endParaRPr kumimoji="0" lang="en-US" sz="16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effectLst/>
                          <a:latin typeface="Times New Roman" pitchFamily="18" charset="0"/>
                          <a:cs typeface="Times New Roman" pitchFamily="18" charset="0"/>
                        </a:rPr>
                        <a:t>Для каких культур и почв предпочтительно</a:t>
                      </a:r>
                      <a:endParaRPr kumimoji="0" lang="ru-RU" sz="20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r>
              <a:tr h="65074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1/1/1</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Для большинства культур и почв с равной потребностью и обеспеченностью азотом, фосфором и калием.</a:t>
                      </a:r>
                      <a:endParaRPr kumimoji="0" lang="ru-RU" sz="20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r>
              <a:tr h="933678">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1/2/0</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Для большинства культур на почвах с высокой обеспеченностью калием и интенсивной мобилизацией почвенного азота.</a:t>
                      </a:r>
                      <a:endParaRPr kumimoji="0" lang="ru-RU" sz="20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r>
              <a:tr h="65074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1/1/0</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Для сельскохозяйственных культур, следующих по унавоженному фону</a:t>
                      </a:r>
                      <a:endParaRPr kumimoji="0" lang="ru-RU" sz="20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r>
              <a:tr h="1216612">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1/1,5/1</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Для припосевного внесения на самых различных почвах под все сельскохозяйственные культуры, особенно, для почв с низким содержанием доступного фосфора и среднеобеспеченных азотом и калием.</a:t>
                      </a:r>
                      <a:endParaRPr kumimoji="0" lang="ru-RU" sz="20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r>
              <a:tr h="933678">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1/1,5/1,5</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2000" u="none" strike="noStrike" cap="none" normalizeH="0" baseline="0" dirty="0" smtClean="0">
                          <a:ln>
                            <a:noFill/>
                          </a:ln>
                          <a:effectLst/>
                          <a:latin typeface="Times New Roman" pitchFamily="18" charset="0"/>
                          <a:cs typeface="Times New Roman" pitchFamily="18" charset="0"/>
                        </a:rPr>
                        <a:t>Для основного удобрения овощных и пропашных культур на почвах с высокой нитрифицирующей способностью и низким содержанием фосфора и калия.</a:t>
                      </a:r>
                      <a:endParaRPr kumimoji="0" lang="ru-RU" sz="2000" b="1" i="1"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26" marB="45726" anchor="ctr" horzOverflow="overflow">
                    <a:solidFill>
                      <a:schemeClr val="bg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9512" y="260648"/>
            <a:ext cx="8712968" cy="783193"/>
          </a:xfrm>
          <a:prstGeom prst="roundRect">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defRPr/>
            </a:pPr>
            <a:r>
              <a:rPr lang="ru-RU" sz="2000" b="1" dirty="0" smtClean="0">
                <a:latin typeface="Times New Roman" pitchFamily="18" charset="0"/>
                <a:cs typeface="Times New Roman" pitchFamily="18" charset="0"/>
              </a:rPr>
              <a:t>Влияние комплексных удобрений на урожайность озимой пшеницы (</a:t>
            </a:r>
            <a:r>
              <a:rPr lang="ru-RU" sz="2000" b="1" dirty="0" err="1" smtClean="0">
                <a:latin typeface="Times New Roman" pitchFamily="18" charset="0"/>
                <a:cs typeface="Times New Roman" pitchFamily="18" charset="0"/>
              </a:rPr>
              <a:t>ц</a:t>
            </a:r>
            <a:r>
              <a:rPr lang="ru-RU" sz="2000" b="1" dirty="0" smtClean="0">
                <a:latin typeface="Times New Roman" pitchFamily="18" charset="0"/>
                <a:cs typeface="Times New Roman" pitchFamily="18" charset="0"/>
              </a:rPr>
              <a:t>/га)</a:t>
            </a:r>
            <a:endParaRPr lang="ru-RU" sz="2000" dirty="0">
              <a:latin typeface="Times New Roman" pitchFamily="18" charset="0"/>
              <a:cs typeface="Times New Roman" pitchFamily="18" charset="0"/>
            </a:endParaRPr>
          </a:p>
        </p:txBody>
      </p:sp>
      <p:graphicFrame>
        <p:nvGraphicFramePr>
          <p:cNvPr id="5" name="Group 404"/>
          <p:cNvGraphicFramePr>
            <a:graphicFrameLocks noGrp="1"/>
          </p:cNvGraphicFramePr>
          <p:nvPr/>
        </p:nvGraphicFramePr>
        <p:xfrm>
          <a:off x="107950" y="1270000"/>
          <a:ext cx="8928100" cy="4679953"/>
        </p:xfrm>
        <a:graphic>
          <a:graphicData uri="http://schemas.openxmlformats.org/drawingml/2006/table">
            <a:tbl>
              <a:tblPr>
                <a:tableStyleId>{5940675A-B579-460E-94D1-54222C63F5DA}</a:tableStyleId>
              </a:tblPr>
              <a:tblGrid>
                <a:gridCol w="1814980"/>
                <a:gridCol w="1741580"/>
                <a:gridCol w="1286167"/>
                <a:gridCol w="1211099"/>
                <a:gridCol w="1059294"/>
                <a:gridCol w="1814980"/>
              </a:tblGrid>
              <a:tr h="374396">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Вариант</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Доза,</a:t>
                      </a:r>
                      <a:br>
                        <a:rPr kumimoji="0" lang="ru-RU" sz="1400" b="1" u="none" strike="noStrike" cap="none" normalizeH="0" baseline="0" dirty="0" smtClean="0">
                          <a:ln>
                            <a:noFill/>
                          </a:ln>
                          <a:effectLst/>
                          <a:latin typeface="Times New Roman" pitchFamily="18" charset="0"/>
                          <a:cs typeface="Times New Roman" pitchFamily="18" charset="0"/>
                        </a:rPr>
                      </a:br>
                      <a:r>
                        <a:rPr kumimoji="0" lang="ru-RU" sz="1400" b="1" u="none" strike="noStrike" cap="none" normalizeH="0" baseline="0" dirty="0" smtClean="0">
                          <a:ln>
                            <a:noFill/>
                          </a:ln>
                          <a:effectLst/>
                          <a:latin typeface="Times New Roman" pitchFamily="18" charset="0"/>
                          <a:cs typeface="Times New Roman" pitchFamily="18" charset="0"/>
                        </a:rPr>
                        <a:t>кг/га</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Урожай на контроле и прибавка урожая от удобрений</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74396">
                <a:tc vMerge="1">
                  <a:txBody>
                    <a:bodyPr/>
                    <a:lstStyle/>
                    <a:p>
                      <a:endParaRPr lang="ru-RU"/>
                    </a:p>
                  </a:txBody>
                  <a:tcPr/>
                </a:tc>
                <a:tc vMerge="1">
                  <a:txBody>
                    <a:bodyPr/>
                    <a:lstStyle/>
                    <a:p>
                      <a:endParaRPr lang="ru-RU"/>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предшественник</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636473">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кукуруза</a:t>
                      </a:r>
                      <a:br>
                        <a:rPr kumimoji="0" lang="ru-RU" sz="1400" b="1" u="none" strike="noStrike" cap="none" normalizeH="0" baseline="0" dirty="0" smtClean="0">
                          <a:ln>
                            <a:noFill/>
                          </a:ln>
                          <a:effectLst/>
                          <a:latin typeface="Times New Roman" pitchFamily="18" charset="0"/>
                          <a:cs typeface="Times New Roman" pitchFamily="18" charset="0"/>
                        </a:rPr>
                      </a:br>
                      <a:r>
                        <a:rPr kumimoji="0" lang="ru-RU" sz="1400" b="1" u="none" strike="noStrike" cap="none" normalizeH="0" baseline="0" dirty="0" smtClean="0">
                          <a:ln>
                            <a:noFill/>
                          </a:ln>
                          <a:effectLst/>
                          <a:latin typeface="Times New Roman" pitchFamily="18" charset="0"/>
                          <a:cs typeface="Times New Roman" pitchFamily="18" charset="0"/>
                        </a:rPr>
                        <a:t>на силос</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сахарная</a:t>
                      </a:r>
                      <a:br>
                        <a:rPr kumimoji="0" lang="ru-RU" sz="1400" b="1" u="none" strike="noStrike" cap="none" normalizeH="0" baseline="0" dirty="0" smtClean="0">
                          <a:ln>
                            <a:noFill/>
                          </a:ln>
                          <a:effectLst/>
                          <a:latin typeface="Times New Roman" pitchFamily="18" charset="0"/>
                          <a:cs typeface="Times New Roman" pitchFamily="18" charset="0"/>
                        </a:rPr>
                      </a:br>
                      <a:r>
                        <a:rPr kumimoji="0" lang="ru-RU" sz="1400" b="1" u="none" strike="noStrike" cap="none" normalizeH="0" baseline="0" dirty="0" smtClean="0">
                          <a:ln>
                            <a:noFill/>
                          </a:ln>
                          <a:effectLst/>
                          <a:latin typeface="Times New Roman" pitchFamily="18" charset="0"/>
                          <a:cs typeface="Times New Roman" pitchFamily="18" charset="0"/>
                        </a:rPr>
                        <a:t>свекла</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кукуруза</a:t>
                      </a:r>
                      <a:br>
                        <a:rPr kumimoji="0" lang="ru-RU" sz="1400" b="1" u="none" strike="noStrike" cap="none" normalizeH="0" baseline="0" dirty="0" smtClean="0">
                          <a:ln>
                            <a:noFill/>
                          </a:ln>
                          <a:effectLst/>
                          <a:latin typeface="Times New Roman" pitchFamily="18" charset="0"/>
                          <a:cs typeface="Times New Roman" pitchFamily="18" charset="0"/>
                        </a:rPr>
                      </a:br>
                      <a:r>
                        <a:rPr kumimoji="0" lang="ru-RU" sz="1400" b="1" u="none" strike="noStrike" cap="none" normalizeH="0" baseline="0" dirty="0" smtClean="0">
                          <a:ln>
                            <a:noFill/>
                          </a:ln>
                          <a:effectLst/>
                          <a:latin typeface="Times New Roman" pitchFamily="18" charset="0"/>
                          <a:cs typeface="Times New Roman" pitchFamily="18" charset="0"/>
                        </a:rPr>
                        <a:t>на зерно</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effectLst/>
                          <a:latin typeface="Times New Roman" pitchFamily="18" charset="0"/>
                          <a:cs typeface="Times New Roman" pitchFamily="18" charset="0"/>
                        </a:rPr>
                        <a:t>озимая</a:t>
                      </a:r>
                      <a:br>
                        <a:rPr kumimoji="0" lang="ru-RU" sz="1400" b="1" u="none" strike="noStrike" cap="none" normalizeH="0" baseline="0" dirty="0" smtClean="0">
                          <a:ln>
                            <a:noFill/>
                          </a:ln>
                          <a:effectLst/>
                          <a:latin typeface="Times New Roman" pitchFamily="18" charset="0"/>
                          <a:cs typeface="Times New Roman" pitchFamily="18" charset="0"/>
                        </a:rPr>
                      </a:br>
                      <a:r>
                        <a:rPr kumimoji="0" lang="ru-RU" sz="1400" b="1" u="none" strike="noStrike" cap="none" normalizeH="0" baseline="0" dirty="0" smtClean="0">
                          <a:ln>
                            <a:noFill/>
                          </a:ln>
                          <a:effectLst/>
                          <a:latin typeface="Times New Roman" pitchFamily="18" charset="0"/>
                          <a:cs typeface="Times New Roman" pitchFamily="18" charset="0"/>
                        </a:rPr>
                        <a:t>пшеница</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r>
              <a:tr h="41183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400" u="none" strike="noStrike" cap="none" normalizeH="0" baseline="0" dirty="0" smtClean="0">
                          <a:ln>
                            <a:noFill/>
                          </a:ln>
                          <a:effectLst/>
                          <a:latin typeface="Times New Roman" pitchFamily="18" charset="0"/>
                          <a:cs typeface="Times New Roman" pitchFamily="18" charset="0"/>
                        </a:rPr>
                        <a:t>Без удобрений</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smtClean="0">
                          <a:ln>
                            <a:noFill/>
                          </a:ln>
                          <a:effectLst/>
                          <a:latin typeface="Times New Roman" pitchFamily="18" charset="0"/>
                          <a:cs typeface="Times New Roman" pitchFamily="18" charset="0"/>
                        </a:rPr>
                        <a:t>41,5</a:t>
                      </a:r>
                      <a:endParaRPr kumimoji="0" lang="ru-RU"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32,6</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26,4</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27,1</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r>
              <a:tr h="41183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400" u="none" strike="noStrike" cap="none" normalizeH="0" baseline="0" dirty="0" smtClean="0">
                          <a:ln>
                            <a:noFill/>
                          </a:ln>
                          <a:effectLst/>
                          <a:latin typeface="Times New Roman" pitchFamily="18" charset="0"/>
                          <a:cs typeface="Times New Roman" pitchFamily="18" charset="0"/>
                        </a:rPr>
                        <a:t>ЖКУ (7/20/0)</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N</a:t>
                      </a:r>
                      <a:r>
                        <a:rPr kumimoji="0" lang="ru-RU" sz="1600" u="none" strike="noStrike" cap="none" normalizeH="0" baseline="-30000" dirty="0" smtClean="0">
                          <a:ln>
                            <a:noFill/>
                          </a:ln>
                          <a:effectLst/>
                          <a:latin typeface="Times New Roman" pitchFamily="18" charset="0"/>
                          <a:cs typeface="Times New Roman" pitchFamily="18" charset="0"/>
                        </a:rPr>
                        <a:t>21</a:t>
                      </a:r>
                      <a:r>
                        <a:rPr kumimoji="0" lang="en-US" sz="1600" u="none" strike="noStrike" cap="none" normalizeH="0" baseline="2000" dirty="0" smtClean="0">
                          <a:ln>
                            <a:noFill/>
                          </a:ln>
                          <a:effectLst/>
                          <a:latin typeface="Times New Roman" pitchFamily="18" charset="0"/>
                          <a:cs typeface="Times New Roman" pitchFamily="18" charset="0"/>
                        </a:rPr>
                        <a:t>P</a:t>
                      </a:r>
                      <a:r>
                        <a:rPr kumimoji="0" lang="ru-RU" sz="1600" u="none" strike="noStrike" cap="none" normalizeH="0" baseline="-30000" dirty="0" smtClean="0">
                          <a:ln>
                            <a:noFill/>
                          </a:ln>
                          <a:effectLst/>
                          <a:latin typeface="Times New Roman" pitchFamily="18" charset="0"/>
                          <a:cs typeface="Times New Roman" pitchFamily="18" charset="0"/>
                        </a:rPr>
                        <a:t>60</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5,9</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7,2</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8,8</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7,7</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r>
              <a:tr h="41183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400" u="none" strike="noStrike" cap="none" normalizeH="0" baseline="0" smtClean="0">
                          <a:ln>
                            <a:noFill/>
                          </a:ln>
                          <a:effectLst/>
                          <a:latin typeface="Times New Roman" pitchFamily="18" charset="0"/>
                          <a:cs typeface="Times New Roman" pitchFamily="18" charset="0"/>
                        </a:rPr>
                        <a:t>Аммофос</a:t>
                      </a:r>
                      <a:endParaRPr kumimoji="0" lang="ru-RU" sz="14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N</a:t>
                      </a:r>
                      <a:r>
                        <a:rPr kumimoji="0" lang="en-US" sz="1600" u="none" strike="noStrike" cap="none" normalizeH="0" baseline="-30000" dirty="0" smtClean="0">
                          <a:ln>
                            <a:noFill/>
                          </a:ln>
                          <a:effectLst/>
                          <a:latin typeface="Times New Roman" pitchFamily="18" charset="0"/>
                          <a:cs typeface="Times New Roman" pitchFamily="18" charset="0"/>
                        </a:rPr>
                        <a:t>21</a:t>
                      </a:r>
                      <a:r>
                        <a:rPr kumimoji="0" lang="en-US" sz="1600" u="none" strike="noStrike" cap="none" normalizeH="0" baseline="2000" dirty="0" smtClean="0">
                          <a:ln>
                            <a:noFill/>
                          </a:ln>
                          <a:effectLst/>
                          <a:latin typeface="Times New Roman" pitchFamily="18" charset="0"/>
                          <a:cs typeface="Times New Roman" pitchFamily="18" charset="0"/>
                        </a:rPr>
                        <a:t>P</a:t>
                      </a:r>
                      <a:r>
                        <a:rPr kumimoji="0" lang="en-US" sz="1600" u="none" strike="noStrike" cap="none" normalizeH="0" baseline="-30000" dirty="0" smtClean="0">
                          <a:ln>
                            <a:noFill/>
                          </a:ln>
                          <a:effectLst/>
                          <a:latin typeface="Times New Roman" pitchFamily="18" charset="0"/>
                          <a:cs typeface="Times New Roman" pitchFamily="18" charset="0"/>
                        </a:rPr>
                        <a:t>60</a:t>
                      </a:r>
                      <a:endParaRPr kumimoji="0" lang="en-US"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4,1</a:t>
                      </a:r>
                      <a:endParaRPr kumimoji="0" lang="en-US"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4,4</a:t>
                      </a:r>
                      <a:endParaRPr kumimoji="0" lang="en-US"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8,3</a:t>
                      </a:r>
                      <a:endParaRPr kumimoji="0" lang="en-US"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5,3</a:t>
                      </a:r>
                      <a:endParaRPr kumimoji="0" lang="en-US"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r>
              <a:tr h="41183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400" u="none" strike="noStrike" cap="none" normalizeH="0" baseline="0" smtClean="0">
                          <a:ln>
                            <a:noFill/>
                          </a:ln>
                          <a:effectLst/>
                          <a:latin typeface="Times New Roman" pitchFamily="18" charset="0"/>
                          <a:cs typeface="Times New Roman" pitchFamily="18" charset="0"/>
                        </a:rPr>
                        <a:t>NH</a:t>
                      </a:r>
                      <a:r>
                        <a:rPr kumimoji="0" lang="en-US" sz="1400" u="none" strike="noStrike" cap="none" normalizeH="0" baseline="-30000" smtClean="0">
                          <a:ln>
                            <a:noFill/>
                          </a:ln>
                          <a:effectLst/>
                          <a:latin typeface="Times New Roman" pitchFamily="18" charset="0"/>
                          <a:cs typeface="Times New Roman" pitchFamily="18" charset="0"/>
                        </a:rPr>
                        <a:t>4</a:t>
                      </a:r>
                      <a:r>
                        <a:rPr kumimoji="0" lang="en-US" sz="1400" u="none" strike="noStrike" cap="none" normalizeH="0" baseline="2000" smtClean="0">
                          <a:ln>
                            <a:noFill/>
                          </a:ln>
                          <a:effectLst/>
                          <a:latin typeface="Times New Roman" pitchFamily="18" charset="0"/>
                          <a:cs typeface="Times New Roman" pitchFamily="18" charset="0"/>
                        </a:rPr>
                        <a:t>NO</a:t>
                      </a:r>
                      <a:r>
                        <a:rPr kumimoji="0" lang="en-US" sz="1400" u="none" strike="noStrike" cap="none" normalizeH="0" baseline="-30000" smtClean="0">
                          <a:ln>
                            <a:noFill/>
                          </a:ln>
                          <a:effectLst/>
                          <a:latin typeface="Times New Roman" pitchFamily="18" charset="0"/>
                          <a:cs typeface="Times New Roman" pitchFamily="18" charset="0"/>
                        </a:rPr>
                        <a:t>3</a:t>
                      </a:r>
                      <a:r>
                        <a:rPr kumimoji="0" lang="en-US" sz="1400" u="none" strike="noStrike" cap="none" normalizeH="0" baseline="2000" smtClean="0">
                          <a:ln>
                            <a:noFill/>
                          </a:ln>
                          <a:effectLst/>
                          <a:latin typeface="Times New Roman" pitchFamily="18" charset="0"/>
                          <a:cs typeface="Times New Roman" pitchFamily="18" charset="0"/>
                        </a:rPr>
                        <a:t> +</a:t>
                      </a:r>
                      <a:r>
                        <a:rPr kumimoji="0" lang="ru-RU" sz="1400" u="none" strike="noStrike" cap="none" normalizeH="0" baseline="0" smtClean="0">
                          <a:ln>
                            <a:noFill/>
                          </a:ln>
                          <a:effectLst/>
                          <a:latin typeface="Times New Roman" pitchFamily="18" charset="0"/>
                          <a:cs typeface="Times New Roman" pitchFamily="18" charset="0"/>
                        </a:rPr>
                        <a:t>Са</a:t>
                      </a:r>
                      <a:r>
                        <a:rPr kumimoji="0" lang="en-US" sz="1400" u="none" strike="noStrike" cap="none" normalizeH="0" baseline="0" smtClean="0">
                          <a:ln>
                            <a:noFill/>
                          </a:ln>
                          <a:effectLst/>
                          <a:latin typeface="Times New Roman" pitchFamily="18" charset="0"/>
                          <a:cs typeface="Times New Roman" pitchFamily="18" charset="0"/>
                        </a:rPr>
                        <a:t>(</a:t>
                      </a:r>
                      <a:r>
                        <a:rPr kumimoji="0" lang="ru-RU" sz="1400" u="none" strike="noStrike" cap="none" normalizeH="0" baseline="0" smtClean="0">
                          <a:ln>
                            <a:noFill/>
                          </a:ln>
                          <a:effectLst/>
                          <a:latin typeface="Times New Roman" pitchFamily="18" charset="0"/>
                          <a:cs typeface="Times New Roman" pitchFamily="18" charset="0"/>
                        </a:rPr>
                        <a:t>Н</a:t>
                      </a:r>
                      <a:r>
                        <a:rPr kumimoji="0" lang="en-US" sz="1400" u="none" strike="noStrike" cap="none" normalizeH="0" baseline="-30000" smtClean="0">
                          <a:ln>
                            <a:noFill/>
                          </a:ln>
                          <a:effectLst/>
                          <a:latin typeface="Times New Roman" pitchFamily="18" charset="0"/>
                          <a:cs typeface="Times New Roman" pitchFamily="18" charset="0"/>
                        </a:rPr>
                        <a:t>2</a:t>
                      </a:r>
                      <a:r>
                        <a:rPr kumimoji="0" lang="ru-RU" sz="1400" u="none" strike="noStrike" cap="none" normalizeH="0" baseline="2000" smtClean="0">
                          <a:ln>
                            <a:noFill/>
                          </a:ln>
                          <a:effectLst/>
                          <a:latin typeface="Times New Roman" pitchFamily="18" charset="0"/>
                          <a:cs typeface="Times New Roman" pitchFamily="18" charset="0"/>
                        </a:rPr>
                        <a:t>РО</a:t>
                      </a:r>
                      <a:r>
                        <a:rPr kumimoji="0" lang="en-US" sz="1400" u="none" strike="noStrike" cap="none" normalizeH="0" baseline="-30000" smtClean="0">
                          <a:ln>
                            <a:noFill/>
                          </a:ln>
                          <a:effectLst/>
                          <a:latin typeface="Times New Roman" pitchFamily="18" charset="0"/>
                          <a:cs typeface="Times New Roman" pitchFamily="18" charset="0"/>
                        </a:rPr>
                        <a:t>4</a:t>
                      </a:r>
                      <a:r>
                        <a:rPr kumimoji="0" lang="en-US" sz="1400" u="none" strike="noStrike" cap="none" normalizeH="0" baseline="2000" smtClean="0">
                          <a:ln>
                            <a:noFill/>
                          </a:ln>
                          <a:effectLst/>
                          <a:latin typeface="Times New Roman" pitchFamily="18" charset="0"/>
                          <a:cs typeface="Times New Roman" pitchFamily="18" charset="0"/>
                        </a:rPr>
                        <a:t>)</a:t>
                      </a:r>
                      <a:r>
                        <a:rPr kumimoji="0" lang="en-US" sz="1400" u="none" strike="noStrike" cap="none" normalizeH="0" baseline="-30000" smtClean="0">
                          <a:ln>
                            <a:noFill/>
                          </a:ln>
                          <a:effectLst/>
                          <a:latin typeface="Times New Roman" pitchFamily="18" charset="0"/>
                          <a:cs typeface="Times New Roman" pitchFamily="18" charset="0"/>
                        </a:rPr>
                        <a:t>2</a:t>
                      </a:r>
                      <a:endParaRPr kumimoji="0" lang="en-US" sz="14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N</a:t>
                      </a:r>
                      <a:r>
                        <a:rPr kumimoji="0" lang="en-US" sz="1600" u="none" strike="noStrike" cap="none" normalizeH="0" baseline="-30000" dirty="0" smtClean="0">
                          <a:ln>
                            <a:noFill/>
                          </a:ln>
                          <a:effectLst/>
                          <a:latin typeface="Times New Roman" pitchFamily="18" charset="0"/>
                          <a:cs typeface="Times New Roman" pitchFamily="18" charset="0"/>
                        </a:rPr>
                        <a:t>21</a:t>
                      </a:r>
                      <a:r>
                        <a:rPr kumimoji="0" lang="en-US" sz="1600" u="none" strike="noStrike" cap="none" normalizeH="0" baseline="2000" dirty="0" smtClean="0">
                          <a:ln>
                            <a:noFill/>
                          </a:ln>
                          <a:effectLst/>
                          <a:latin typeface="Times New Roman" pitchFamily="18" charset="0"/>
                          <a:cs typeface="Times New Roman" pitchFamily="18" charset="0"/>
                        </a:rPr>
                        <a:t>P</a:t>
                      </a:r>
                      <a:r>
                        <a:rPr kumimoji="0" lang="en-US" sz="1600" u="none" strike="noStrike" cap="none" normalizeH="0" baseline="-30000" dirty="0" smtClean="0">
                          <a:ln>
                            <a:noFill/>
                          </a:ln>
                          <a:effectLst/>
                          <a:latin typeface="Times New Roman" pitchFamily="18" charset="0"/>
                          <a:cs typeface="Times New Roman" pitchFamily="18" charset="0"/>
                        </a:rPr>
                        <a:t>60</a:t>
                      </a:r>
                      <a:endParaRPr kumimoji="0" lang="en-US"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4,2</a:t>
                      </a:r>
                      <a:endParaRPr kumimoji="0" lang="en-US"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3,3</a:t>
                      </a:r>
                      <a:endParaRPr kumimoji="0" lang="en-US"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7,9</a:t>
                      </a:r>
                      <a:endParaRPr kumimoji="0" lang="en-US"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4,7</a:t>
                      </a:r>
                      <a:endParaRPr kumimoji="0" lang="en-US"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r>
              <a:tr h="41183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400" u="none" strike="noStrike" cap="none" normalizeH="0" baseline="0" smtClean="0">
                          <a:ln>
                            <a:noFill/>
                          </a:ln>
                          <a:effectLst/>
                          <a:latin typeface="Times New Roman" pitchFamily="18" charset="0"/>
                          <a:cs typeface="Times New Roman" pitchFamily="18" charset="0"/>
                        </a:rPr>
                        <a:t>ЖКУ</a:t>
                      </a:r>
                      <a:r>
                        <a:rPr kumimoji="0" lang="en-US" sz="1400" u="none" strike="noStrike" cap="none" normalizeH="0" baseline="0" smtClean="0">
                          <a:ln>
                            <a:noFill/>
                          </a:ln>
                          <a:effectLst/>
                          <a:latin typeface="Times New Roman" pitchFamily="18" charset="0"/>
                          <a:cs typeface="Times New Roman" pitchFamily="18" charset="0"/>
                        </a:rPr>
                        <a:t> + NH</a:t>
                      </a:r>
                      <a:r>
                        <a:rPr kumimoji="0" lang="en-US" sz="1400" u="none" strike="noStrike" cap="none" normalizeH="0" baseline="-30000" smtClean="0">
                          <a:ln>
                            <a:noFill/>
                          </a:ln>
                          <a:effectLst/>
                          <a:latin typeface="Times New Roman" pitchFamily="18" charset="0"/>
                          <a:cs typeface="Times New Roman" pitchFamily="18" charset="0"/>
                        </a:rPr>
                        <a:t>4</a:t>
                      </a:r>
                      <a:r>
                        <a:rPr kumimoji="0" lang="en-US" sz="1400" u="none" strike="noStrike" cap="none" normalizeH="0" baseline="2000" smtClean="0">
                          <a:ln>
                            <a:noFill/>
                          </a:ln>
                          <a:effectLst/>
                          <a:latin typeface="Times New Roman" pitchFamily="18" charset="0"/>
                          <a:cs typeface="Times New Roman" pitchFamily="18" charset="0"/>
                        </a:rPr>
                        <a:t>NO</a:t>
                      </a:r>
                      <a:r>
                        <a:rPr kumimoji="0" lang="en-US" sz="1400" u="none" strike="noStrike" cap="none" normalizeH="0" baseline="-30000" smtClean="0">
                          <a:ln>
                            <a:noFill/>
                          </a:ln>
                          <a:effectLst/>
                          <a:latin typeface="Times New Roman" pitchFamily="18" charset="0"/>
                          <a:cs typeface="Times New Roman" pitchFamily="18" charset="0"/>
                        </a:rPr>
                        <a:t>3</a:t>
                      </a:r>
                      <a:endParaRPr kumimoji="0" lang="en-US" sz="14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a:t>
                      </a:r>
                      <a:r>
                        <a:rPr kumimoji="0" lang="en-US" sz="1600" u="none" strike="noStrike" cap="none" normalizeH="0" baseline="-30000" smtClean="0">
                          <a:ln>
                            <a:noFill/>
                          </a:ln>
                          <a:effectLst/>
                          <a:latin typeface="Times New Roman" pitchFamily="18" charset="0"/>
                          <a:cs typeface="Times New Roman" pitchFamily="18" charset="0"/>
                        </a:rPr>
                        <a:t>60</a:t>
                      </a:r>
                      <a:r>
                        <a:rPr kumimoji="0" lang="en-US" sz="1600" u="none" strike="noStrike" cap="none" normalizeH="0" baseline="2000" smtClean="0">
                          <a:ln>
                            <a:noFill/>
                          </a:ln>
                          <a:effectLst/>
                          <a:latin typeface="Times New Roman" pitchFamily="18" charset="0"/>
                          <a:cs typeface="Times New Roman" pitchFamily="18" charset="0"/>
                        </a:rPr>
                        <a:t>P</a:t>
                      </a:r>
                      <a:r>
                        <a:rPr kumimoji="0" lang="en-US" sz="1600" u="none" strike="noStrike" cap="none" normalizeH="0" baseline="-30000" smtClean="0">
                          <a:ln>
                            <a:noFill/>
                          </a:ln>
                          <a:effectLst/>
                          <a:latin typeface="Times New Roman" pitchFamily="18" charset="0"/>
                          <a:cs typeface="Times New Roman" pitchFamily="18" charset="0"/>
                        </a:rPr>
                        <a:t>60</a:t>
                      </a:r>
                      <a:endParaRPr kumimoji="0" lang="en-US"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9,7</a:t>
                      </a:r>
                      <a:endParaRPr kumimoji="0" lang="en-US"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9,1</a:t>
                      </a:r>
                      <a:endParaRPr kumimoji="0" lang="en-US"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12,8</a:t>
                      </a:r>
                      <a:endParaRPr kumimoji="0" lang="en-US"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9,7</a:t>
                      </a:r>
                      <a:endParaRPr kumimoji="0" lang="en-US"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r>
              <a:tr h="41183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400" u="none" strike="noStrike" cap="none" normalizeH="0" baseline="0" smtClean="0">
                          <a:ln>
                            <a:noFill/>
                          </a:ln>
                          <a:effectLst/>
                          <a:latin typeface="Times New Roman" pitchFamily="18" charset="0"/>
                          <a:cs typeface="Times New Roman" pitchFamily="18" charset="0"/>
                        </a:rPr>
                        <a:t>Аммофос + NH</a:t>
                      </a:r>
                      <a:r>
                        <a:rPr kumimoji="0" lang="en-US" sz="1400" u="none" strike="noStrike" cap="none" normalizeH="0" baseline="-30000" smtClean="0">
                          <a:ln>
                            <a:noFill/>
                          </a:ln>
                          <a:effectLst/>
                          <a:latin typeface="Times New Roman" pitchFamily="18" charset="0"/>
                          <a:cs typeface="Times New Roman" pitchFamily="18" charset="0"/>
                        </a:rPr>
                        <a:t>4</a:t>
                      </a:r>
                      <a:r>
                        <a:rPr kumimoji="0" lang="en-US" sz="1400" u="none" strike="noStrike" cap="none" normalizeH="0" baseline="2000" smtClean="0">
                          <a:ln>
                            <a:noFill/>
                          </a:ln>
                          <a:effectLst/>
                          <a:latin typeface="Times New Roman" pitchFamily="18" charset="0"/>
                          <a:cs typeface="Times New Roman" pitchFamily="18" charset="0"/>
                        </a:rPr>
                        <a:t>NO</a:t>
                      </a:r>
                      <a:r>
                        <a:rPr kumimoji="0" lang="en-US" sz="1400" u="none" strike="noStrike" cap="none" normalizeH="0" baseline="-30000" smtClean="0">
                          <a:ln>
                            <a:noFill/>
                          </a:ln>
                          <a:effectLst/>
                          <a:latin typeface="Times New Roman" pitchFamily="18" charset="0"/>
                          <a:cs typeface="Times New Roman" pitchFamily="18" charset="0"/>
                        </a:rPr>
                        <a:t>3</a:t>
                      </a:r>
                      <a:endParaRPr kumimoji="0" lang="en-US" sz="14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a:t>
                      </a:r>
                      <a:r>
                        <a:rPr kumimoji="0" lang="en-US" sz="1600" u="none" strike="noStrike" cap="none" normalizeH="0" baseline="-30000" smtClean="0">
                          <a:ln>
                            <a:noFill/>
                          </a:ln>
                          <a:effectLst/>
                          <a:latin typeface="Times New Roman" pitchFamily="18" charset="0"/>
                          <a:cs typeface="Times New Roman" pitchFamily="18" charset="0"/>
                        </a:rPr>
                        <a:t>60</a:t>
                      </a:r>
                      <a:r>
                        <a:rPr kumimoji="0" lang="en-US" sz="1600" u="none" strike="noStrike" cap="none" normalizeH="0" baseline="2000" smtClean="0">
                          <a:ln>
                            <a:noFill/>
                          </a:ln>
                          <a:effectLst/>
                          <a:latin typeface="Times New Roman" pitchFamily="18" charset="0"/>
                          <a:cs typeface="Times New Roman" pitchFamily="18" charset="0"/>
                        </a:rPr>
                        <a:t>P</a:t>
                      </a:r>
                      <a:r>
                        <a:rPr kumimoji="0" lang="en-US" sz="1600" u="none" strike="noStrike" cap="none" normalizeH="0" baseline="-30000" smtClean="0">
                          <a:ln>
                            <a:noFill/>
                          </a:ln>
                          <a:effectLst/>
                          <a:latin typeface="Times New Roman" pitchFamily="18" charset="0"/>
                          <a:cs typeface="Times New Roman" pitchFamily="18" charset="0"/>
                        </a:rPr>
                        <a:t>60</a:t>
                      </a:r>
                      <a:endParaRPr kumimoji="0" lang="en-US"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smtClean="0">
                          <a:ln>
                            <a:noFill/>
                          </a:ln>
                          <a:effectLst/>
                          <a:latin typeface="Times New Roman" pitchFamily="18" charset="0"/>
                          <a:cs typeface="Times New Roman" pitchFamily="18" charset="0"/>
                        </a:rPr>
                        <a:t>4,9</a:t>
                      </a:r>
                      <a:endParaRPr kumimoji="0" lang="ru-RU"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5,8</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8,0</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6,4</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r>
              <a:tr h="41183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400" u="none" strike="noStrike" cap="none" normalizeH="0" baseline="0" dirty="0" smtClean="0">
                          <a:ln>
                            <a:noFill/>
                          </a:ln>
                          <a:effectLst/>
                          <a:latin typeface="Times New Roman" pitchFamily="18" charset="0"/>
                          <a:cs typeface="Times New Roman" pitchFamily="18" charset="0"/>
                        </a:rPr>
                        <a:t>Нитроаммофос</a:t>
                      </a:r>
                      <a:endParaRPr kumimoji="0" lang="ru-RU" sz="14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a:t>
                      </a:r>
                      <a:r>
                        <a:rPr kumimoji="0" lang="ru-RU" sz="1600" u="none" strike="noStrike" cap="none" normalizeH="0" baseline="-30000" smtClean="0">
                          <a:ln>
                            <a:noFill/>
                          </a:ln>
                          <a:effectLst/>
                          <a:latin typeface="Times New Roman" pitchFamily="18" charset="0"/>
                          <a:cs typeface="Times New Roman" pitchFamily="18" charset="0"/>
                        </a:rPr>
                        <a:t>60</a:t>
                      </a:r>
                      <a:r>
                        <a:rPr kumimoji="0" lang="en-US" sz="1600" u="none" strike="noStrike" cap="none" normalizeH="0" baseline="2000" smtClean="0">
                          <a:ln>
                            <a:noFill/>
                          </a:ln>
                          <a:effectLst/>
                          <a:latin typeface="Times New Roman" pitchFamily="18" charset="0"/>
                          <a:cs typeface="Times New Roman" pitchFamily="18" charset="0"/>
                        </a:rPr>
                        <a:t>P</a:t>
                      </a:r>
                      <a:r>
                        <a:rPr kumimoji="0" lang="ru-RU" sz="1600" u="none" strike="noStrike" cap="none" normalizeH="0" baseline="-30000" smtClean="0">
                          <a:ln>
                            <a:noFill/>
                          </a:ln>
                          <a:effectLst/>
                          <a:latin typeface="Times New Roman" pitchFamily="18" charset="0"/>
                          <a:cs typeface="Times New Roman" pitchFamily="18" charset="0"/>
                        </a:rPr>
                        <a:t>60</a:t>
                      </a:r>
                      <a:endParaRPr kumimoji="0" lang="ru-RU"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smtClean="0">
                          <a:ln>
                            <a:noFill/>
                          </a:ln>
                          <a:effectLst/>
                          <a:latin typeface="Times New Roman" pitchFamily="18" charset="0"/>
                          <a:cs typeface="Times New Roman" pitchFamily="18" charset="0"/>
                        </a:rPr>
                        <a:t>7,4</a:t>
                      </a:r>
                      <a:endParaRPr kumimoji="0" lang="ru-RU"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7,3</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10,6</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7,9</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r>
              <a:tr h="411836">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400" u="none" strike="noStrike" cap="none" normalizeH="0" baseline="0" smtClean="0">
                          <a:ln>
                            <a:noFill/>
                          </a:ln>
                          <a:effectLst/>
                          <a:latin typeface="Times New Roman" pitchFamily="18" charset="0"/>
                          <a:cs typeface="Times New Roman" pitchFamily="18" charset="0"/>
                        </a:rPr>
                        <a:t>NH</a:t>
                      </a:r>
                      <a:r>
                        <a:rPr kumimoji="0" lang="ru-RU" sz="1400" u="none" strike="noStrike" cap="none" normalizeH="0" baseline="-30000" smtClean="0">
                          <a:ln>
                            <a:noFill/>
                          </a:ln>
                          <a:effectLst/>
                          <a:latin typeface="Times New Roman" pitchFamily="18" charset="0"/>
                          <a:cs typeface="Times New Roman" pitchFamily="18" charset="0"/>
                        </a:rPr>
                        <a:t>4</a:t>
                      </a:r>
                      <a:r>
                        <a:rPr kumimoji="0" lang="en-US" sz="1400" u="none" strike="noStrike" cap="none" normalizeH="0" baseline="2000" smtClean="0">
                          <a:ln>
                            <a:noFill/>
                          </a:ln>
                          <a:effectLst/>
                          <a:latin typeface="Times New Roman" pitchFamily="18" charset="0"/>
                          <a:cs typeface="Times New Roman" pitchFamily="18" charset="0"/>
                        </a:rPr>
                        <a:t>NO</a:t>
                      </a:r>
                      <a:r>
                        <a:rPr kumimoji="0" lang="ru-RU" sz="1400" u="none" strike="noStrike" cap="none" normalizeH="0" baseline="-30000" smtClean="0">
                          <a:ln>
                            <a:noFill/>
                          </a:ln>
                          <a:effectLst/>
                          <a:latin typeface="Times New Roman" pitchFamily="18" charset="0"/>
                          <a:cs typeface="Times New Roman" pitchFamily="18" charset="0"/>
                        </a:rPr>
                        <a:t>3</a:t>
                      </a:r>
                      <a:r>
                        <a:rPr kumimoji="0" lang="ru-RU" sz="1400" u="none" strike="noStrike" cap="none" normalizeH="0" baseline="2000" smtClean="0">
                          <a:ln>
                            <a:noFill/>
                          </a:ln>
                          <a:effectLst/>
                          <a:latin typeface="Times New Roman" pitchFamily="18" charset="0"/>
                          <a:cs typeface="Times New Roman" pitchFamily="18" charset="0"/>
                        </a:rPr>
                        <a:t> +Са(Н</a:t>
                      </a:r>
                      <a:r>
                        <a:rPr kumimoji="0" lang="ru-RU" sz="1400" u="none" strike="noStrike" cap="none" normalizeH="0" baseline="-30000" smtClean="0">
                          <a:ln>
                            <a:noFill/>
                          </a:ln>
                          <a:effectLst/>
                          <a:latin typeface="Times New Roman" pitchFamily="18" charset="0"/>
                          <a:cs typeface="Times New Roman" pitchFamily="18" charset="0"/>
                        </a:rPr>
                        <a:t>2</a:t>
                      </a:r>
                      <a:r>
                        <a:rPr kumimoji="0" lang="ru-RU" sz="1400" u="none" strike="noStrike" cap="none" normalizeH="0" baseline="2000" smtClean="0">
                          <a:ln>
                            <a:noFill/>
                          </a:ln>
                          <a:effectLst/>
                          <a:latin typeface="Times New Roman" pitchFamily="18" charset="0"/>
                          <a:cs typeface="Times New Roman" pitchFamily="18" charset="0"/>
                        </a:rPr>
                        <a:t>РО</a:t>
                      </a:r>
                      <a:r>
                        <a:rPr kumimoji="0" lang="ru-RU" sz="1400" u="none" strike="noStrike" cap="none" normalizeH="0" baseline="-30000" smtClean="0">
                          <a:ln>
                            <a:noFill/>
                          </a:ln>
                          <a:effectLst/>
                          <a:latin typeface="Times New Roman" pitchFamily="18" charset="0"/>
                          <a:cs typeface="Times New Roman" pitchFamily="18" charset="0"/>
                        </a:rPr>
                        <a:t>4</a:t>
                      </a:r>
                      <a:r>
                        <a:rPr kumimoji="0" lang="ru-RU" sz="1400" u="none" strike="noStrike" cap="none" normalizeH="0" baseline="2000" smtClean="0">
                          <a:ln>
                            <a:noFill/>
                          </a:ln>
                          <a:effectLst/>
                          <a:latin typeface="Times New Roman" pitchFamily="18" charset="0"/>
                          <a:cs typeface="Times New Roman" pitchFamily="18" charset="0"/>
                        </a:rPr>
                        <a:t>)</a:t>
                      </a:r>
                      <a:r>
                        <a:rPr kumimoji="0" lang="ru-RU" sz="1400" u="none" strike="noStrike" cap="none" normalizeH="0" baseline="-30000" smtClean="0">
                          <a:ln>
                            <a:noFill/>
                          </a:ln>
                          <a:effectLst/>
                          <a:latin typeface="Times New Roman" pitchFamily="18" charset="0"/>
                          <a:cs typeface="Times New Roman" pitchFamily="18" charset="0"/>
                        </a:rPr>
                        <a:t>2</a:t>
                      </a:r>
                      <a:endParaRPr kumimoji="0" lang="ru-RU" sz="14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a:t>
                      </a:r>
                      <a:r>
                        <a:rPr kumimoji="0" lang="ru-RU" sz="1600" u="none" strike="noStrike" cap="none" normalizeH="0" baseline="-30000" smtClean="0">
                          <a:ln>
                            <a:noFill/>
                          </a:ln>
                          <a:effectLst/>
                          <a:latin typeface="Times New Roman" pitchFamily="18" charset="0"/>
                          <a:cs typeface="Times New Roman" pitchFamily="18" charset="0"/>
                        </a:rPr>
                        <a:t>60</a:t>
                      </a:r>
                      <a:r>
                        <a:rPr kumimoji="0" lang="en-US" sz="1600" u="none" strike="noStrike" cap="none" normalizeH="0" baseline="2000" smtClean="0">
                          <a:ln>
                            <a:noFill/>
                          </a:ln>
                          <a:effectLst/>
                          <a:latin typeface="Times New Roman" pitchFamily="18" charset="0"/>
                          <a:cs typeface="Times New Roman" pitchFamily="18" charset="0"/>
                        </a:rPr>
                        <a:t>P</a:t>
                      </a:r>
                      <a:r>
                        <a:rPr kumimoji="0" lang="ru-RU" sz="1600" u="none" strike="noStrike" cap="none" normalizeH="0" baseline="-30000" smtClean="0">
                          <a:ln>
                            <a:noFill/>
                          </a:ln>
                          <a:effectLst/>
                          <a:latin typeface="Times New Roman" pitchFamily="18" charset="0"/>
                          <a:cs typeface="Times New Roman" pitchFamily="18" charset="0"/>
                        </a:rPr>
                        <a:t>60</a:t>
                      </a:r>
                      <a:endParaRPr kumimoji="0" lang="ru-RU"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smtClean="0">
                          <a:ln>
                            <a:noFill/>
                          </a:ln>
                          <a:effectLst/>
                          <a:latin typeface="Times New Roman" pitchFamily="18" charset="0"/>
                          <a:cs typeface="Times New Roman" pitchFamily="18" charset="0"/>
                        </a:rPr>
                        <a:t>7,1</a:t>
                      </a:r>
                      <a:endParaRPr kumimoji="0" lang="ru-RU"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smtClean="0">
                          <a:ln>
                            <a:noFill/>
                          </a:ln>
                          <a:effectLst/>
                          <a:latin typeface="Times New Roman" pitchFamily="18" charset="0"/>
                          <a:cs typeface="Times New Roman" pitchFamily="18" charset="0"/>
                        </a:rPr>
                        <a:t>6,7</a:t>
                      </a:r>
                      <a:endParaRPr kumimoji="0" lang="ru-RU" sz="16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9,4</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7,6</a:t>
                      </a:r>
                      <a:endParaRPr kumimoji="0" lang="ru-RU" sz="16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anchor="ctr" horzOverflow="overflow">
                    <a:solidFill>
                      <a:schemeClr val="bg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188640"/>
            <a:ext cx="8712968" cy="919401"/>
          </a:xfrm>
          <a:prstGeom prst="roundRect">
            <a:avLst/>
          </a:prstGeom>
          <a:ln>
            <a:solidFill>
              <a:srgbClr val="00B48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0" hangingPunct="0">
              <a:defRPr/>
            </a:pPr>
            <a:r>
              <a:rPr lang="ru-RU" sz="2400" b="1" baseline="0" dirty="0">
                <a:latin typeface="Times New Roman" pitchFamily="18" charset="0"/>
                <a:cs typeface="Times New Roman" pitchFamily="18" charset="0"/>
              </a:rPr>
              <a:t>Влияние комплексных удобрений на урожайность кукурузы (ц/га)</a:t>
            </a:r>
            <a:endParaRPr lang="ru-RU" sz="2400" baseline="0" dirty="0">
              <a:latin typeface="Times New Roman" pitchFamily="18" charset="0"/>
              <a:cs typeface="Times New Roman" pitchFamily="18" charset="0"/>
            </a:endParaRPr>
          </a:p>
        </p:txBody>
      </p:sp>
      <p:graphicFrame>
        <p:nvGraphicFramePr>
          <p:cNvPr id="6" name="Group 253"/>
          <p:cNvGraphicFramePr>
            <a:graphicFrameLocks noGrp="1"/>
          </p:cNvGraphicFramePr>
          <p:nvPr/>
        </p:nvGraphicFramePr>
        <p:xfrm>
          <a:off x="107950" y="1460500"/>
          <a:ext cx="8928101" cy="4427534"/>
        </p:xfrm>
        <a:graphic>
          <a:graphicData uri="http://schemas.openxmlformats.org/drawingml/2006/table">
            <a:tbl>
              <a:tblPr>
                <a:tableStyleId>{5940675A-B579-460E-94D1-54222C63F5DA}</a:tableStyleId>
              </a:tblPr>
              <a:tblGrid>
                <a:gridCol w="3033371"/>
                <a:gridCol w="1958294"/>
                <a:gridCol w="1968218"/>
                <a:gridCol w="1968218"/>
              </a:tblGrid>
              <a:tr h="66764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effectLst/>
                          <a:latin typeface="Times New Roman" pitchFamily="18" charset="0"/>
                          <a:cs typeface="Times New Roman" pitchFamily="18" charset="0"/>
                        </a:rPr>
                        <a:t>Вариант</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effectLst/>
                          <a:latin typeface="Times New Roman" pitchFamily="18" charset="0"/>
                          <a:cs typeface="Times New Roman" pitchFamily="18" charset="0"/>
                        </a:rPr>
                        <a:t>Доза,</a:t>
                      </a:r>
                      <a:br>
                        <a:rPr kumimoji="0" lang="ru-RU" sz="1600" b="1" u="none" strike="noStrike" cap="none" normalizeH="0" baseline="0" dirty="0" smtClean="0">
                          <a:ln>
                            <a:noFill/>
                          </a:ln>
                          <a:effectLst/>
                          <a:latin typeface="Times New Roman" pitchFamily="18" charset="0"/>
                          <a:cs typeface="Times New Roman" pitchFamily="18" charset="0"/>
                        </a:rPr>
                      </a:br>
                      <a:r>
                        <a:rPr kumimoji="0" lang="ru-RU" sz="1600" b="1" u="none" strike="noStrike" cap="none" normalizeH="0" baseline="0" dirty="0" smtClean="0">
                          <a:ln>
                            <a:noFill/>
                          </a:ln>
                          <a:effectLst/>
                          <a:latin typeface="Times New Roman" pitchFamily="18" charset="0"/>
                          <a:cs typeface="Times New Roman" pitchFamily="18" charset="0"/>
                        </a:rPr>
                        <a:t>(кг/га)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effectLst/>
                          <a:latin typeface="Times New Roman" pitchFamily="18" charset="0"/>
                          <a:cs typeface="Times New Roman" pitchFamily="18" charset="0"/>
                        </a:rPr>
                        <a:t>Урожай на контроле и прибавка урожая от удобрений</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hMerge="1">
                  <a:txBody>
                    <a:bodyPr/>
                    <a:lstStyle/>
                    <a:p>
                      <a:endParaRPr lang="ru-RU"/>
                    </a:p>
                  </a:txBody>
                  <a:tcPr/>
                </a:tc>
              </a:tr>
              <a:tr h="667647">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effectLst/>
                          <a:latin typeface="Times New Roman" pitchFamily="18" charset="0"/>
                          <a:cs typeface="Times New Roman" pitchFamily="18" charset="0"/>
                        </a:rPr>
                        <a:t>зерно</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effectLst/>
                          <a:latin typeface="Times New Roman" pitchFamily="18" charset="0"/>
                          <a:cs typeface="Times New Roman" pitchFamily="18" charset="0"/>
                        </a:rPr>
                        <a:t>зеленая</a:t>
                      </a:r>
                      <a:br>
                        <a:rPr kumimoji="0" lang="ru-RU" sz="1600" b="1" u="none" strike="noStrike" cap="none" normalizeH="0" baseline="0" dirty="0" smtClean="0">
                          <a:ln>
                            <a:noFill/>
                          </a:ln>
                          <a:effectLst/>
                          <a:latin typeface="Times New Roman" pitchFamily="18" charset="0"/>
                          <a:cs typeface="Times New Roman" pitchFamily="18" charset="0"/>
                        </a:rPr>
                      </a:br>
                      <a:r>
                        <a:rPr kumimoji="0" lang="ru-RU" sz="1600" b="1" u="none" strike="noStrike" cap="none" normalizeH="0" baseline="0" dirty="0" smtClean="0">
                          <a:ln>
                            <a:noFill/>
                          </a:ln>
                          <a:effectLst/>
                          <a:latin typeface="Times New Roman" pitchFamily="18" charset="0"/>
                          <a:cs typeface="Times New Roman" pitchFamily="18" charset="0"/>
                        </a:rPr>
                        <a:t>масса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r>
              <a:tr h="386530">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Без удобрений</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40,3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smtClean="0">
                          <a:ln>
                            <a:noFill/>
                          </a:ln>
                          <a:effectLst/>
                          <a:latin typeface="Times New Roman" pitchFamily="18" charset="0"/>
                          <a:cs typeface="Times New Roman" pitchFamily="18" charset="0"/>
                        </a:rPr>
                        <a:t>305</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r>
              <a:tr h="386530">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ЖКУ (7/20/0)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N</a:t>
                      </a:r>
                      <a:r>
                        <a:rPr kumimoji="0" lang="ru-RU" sz="1600" u="none" strike="noStrike" cap="none" normalizeH="0" baseline="-30000" dirty="0" smtClean="0">
                          <a:ln>
                            <a:noFill/>
                          </a:ln>
                          <a:effectLst/>
                          <a:latin typeface="Times New Roman" pitchFamily="18" charset="0"/>
                          <a:cs typeface="Times New Roman" pitchFamily="18" charset="0"/>
                        </a:rPr>
                        <a:t>21</a:t>
                      </a:r>
                      <a:r>
                        <a:rPr kumimoji="0" lang="en-US" sz="1600" u="none" strike="noStrike" cap="none" normalizeH="0" baseline="0" dirty="0" smtClean="0">
                          <a:ln>
                            <a:noFill/>
                          </a:ln>
                          <a:effectLst/>
                          <a:latin typeface="Times New Roman" pitchFamily="18" charset="0"/>
                          <a:cs typeface="Times New Roman" pitchFamily="18" charset="0"/>
                        </a:rPr>
                        <a:t>P</a:t>
                      </a:r>
                      <a:r>
                        <a:rPr kumimoji="0" lang="ru-RU" sz="1600" u="none" strike="noStrike" cap="none" normalizeH="0" baseline="-30000" dirty="0" smtClean="0">
                          <a:ln>
                            <a:noFill/>
                          </a:ln>
                          <a:effectLst/>
                          <a:latin typeface="Times New Roman" pitchFamily="18" charset="0"/>
                          <a:cs typeface="Times New Roman" pitchFamily="18" charset="0"/>
                        </a:rPr>
                        <a:t>60</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16,3</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54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r>
              <a:tr h="386530">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smtClean="0">
                          <a:ln>
                            <a:noFill/>
                          </a:ln>
                          <a:effectLst/>
                          <a:latin typeface="Times New Roman" pitchFamily="18" charset="0"/>
                          <a:cs typeface="Times New Roman" pitchFamily="18" charset="0"/>
                        </a:rPr>
                        <a:t>Аммофос</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a:t>
                      </a:r>
                      <a:r>
                        <a:rPr kumimoji="0" lang="ru-RU" sz="1600" u="none" strike="noStrike" cap="none" normalizeH="0" baseline="-30000" smtClean="0">
                          <a:ln>
                            <a:noFill/>
                          </a:ln>
                          <a:effectLst/>
                          <a:latin typeface="Times New Roman" pitchFamily="18" charset="0"/>
                          <a:cs typeface="Times New Roman" pitchFamily="18" charset="0"/>
                        </a:rPr>
                        <a:t>21</a:t>
                      </a:r>
                      <a:r>
                        <a:rPr kumimoji="0" lang="en-US" sz="1600" u="none" strike="noStrike" cap="none" normalizeH="0" baseline="0" smtClean="0">
                          <a:ln>
                            <a:noFill/>
                          </a:ln>
                          <a:effectLst/>
                          <a:latin typeface="Times New Roman" pitchFamily="18" charset="0"/>
                          <a:cs typeface="Times New Roman" pitchFamily="18" charset="0"/>
                        </a:rPr>
                        <a:t>P</a:t>
                      </a:r>
                      <a:r>
                        <a:rPr kumimoji="0" lang="ru-RU" sz="1600" u="none" strike="noStrike" cap="none" normalizeH="0" baseline="-30000" smtClean="0">
                          <a:ln>
                            <a:noFill/>
                          </a:ln>
                          <a:effectLst/>
                          <a:latin typeface="Times New Roman" pitchFamily="18" charset="0"/>
                          <a:cs typeface="Times New Roman" pitchFamily="18" charset="0"/>
                        </a:rPr>
                        <a:t>60</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14,9</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75</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r>
              <a:tr h="386530">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NH</a:t>
                      </a:r>
                      <a:r>
                        <a:rPr kumimoji="0" lang="ru-RU" sz="1600" u="none" strike="noStrike" cap="none" normalizeH="0" baseline="-30000" smtClean="0">
                          <a:ln>
                            <a:noFill/>
                          </a:ln>
                          <a:effectLst/>
                          <a:latin typeface="Times New Roman" pitchFamily="18" charset="0"/>
                          <a:cs typeface="Times New Roman" pitchFamily="18" charset="0"/>
                        </a:rPr>
                        <a:t>4</a:t>
                      </a:r>
                      <a:r>
                        <a:rPr kumimoji="0" lang="en-US" sz="1600" u="none" strike="noStrike" cap="none" normalizeH="0" baseline="0" smtClean="0">
                          <a:ln>
                            <a:noFill/>
                          </a:ln>
                          <a:effectLst/>
                          <a:latin typeface="Times New Roman" pitchFamily="18" charset="0"/>
                          <a:cs typeface="Times New Roman" pitchFamily="18" charset="0"/>
                        </a:rPr>
                        <a:t>NO</a:t>
                      </a:r>
                      <a:r>
                        <a:rPr kumimoji="0" lang="ru-RU" sz="1600" u="none" strike="noStrike" cap="none" normalizeH="0" baseline="-30000" smtClean="0">
                          <a:ln>
                            <a:noFill/>
                          </a:ln>
                          <a:effectLst/>
                          <a:latin typeface="Times New Roman" pitchFamily="18" charset="0"/>
                          <a:cs typeface="Times New Roman" pitchFamily="18" charset="0"/>
                        </a:rPr>
                        <a:t>3</a:t>
                      </a:r>
                      <a:r>
                        <a:rPr kumimoji="0" lang="ru-RU" sz="1600" u="none" strike="noStrike" cap="none" normalizeH="0" baseline="2000" smtClean="0">
                          <a:ln>
                            <a:noFill/>
                          </a:ln>
                          <a:effectLst/>
                          <a:latin typeface="Times New Roman" pitchFamily="18" charset="0"/>
                          <a:cs typeface="Times New Roman" pitchFamily="18" charset="0"/>
                        </a:rPr>
                        <a:t> </a:t>
                      </a:r>
                      <a:r>
                        <a:rPr kumimoji="0" lang="ru-RU" sz="1600" u="none" strike="noStrike" cap="none" normalizeH="0" baseline="0" smtClean="0">
                          <a:ln>
                            <a:noFill/>
                          </a:ln>
                          <a:effectLst/>
                          <a:latin typeface="Times New Roman" pitchFamily="18" charset="0"/>
                          <a:cs typeface="Times New Roman" pitchFamily="18" charset="0"/>
                        </a:rPr>
                        <a:t>+Са(Н</a:t>
                      </a:r>
                      <a:r>
                        <a:rPr kumimoji="0" lang="ru-RU" sz="1600" u="none" strike="noStrike" cap="none" normalizeH="0" baseline="-30000" smtClean="0">
                          <a:ln>
                            <a:noFill/>
                          </a:ln>
                          <a:effectLst/>
                          <a:latin typeface="Times New Roman" pitchFamily="18" charset="0"/>
                          <a:cs typeface="Times New Roman" pitchFamily="18" charset="0"/>
                        </a:rPr>
                        <a:t>2</a:t>
                      </a:r>
                      <a:r>
                        <a:rPr kumimoji="0" lang="ru-RU" sz="1600" u="none" strike="noStrike" cap="none" normalizeH="0" baseline="0" smtClean="0">
                          <a:ln>
                            <a:noFill/>
                          </a:ln>
                          <a:effectLst/>
                          <a:latin typeface="Times New Roman" pitchFamily="18" charset="0"/>
                          <a:cs typeface="Times New Roman" pitchFamily="18" charset="0"/>
                        </a:rPr>
                        <a:t>РО</a:t>
                      </a:r>
                      <a:r>
                        <a:rPr kumimoji="0" lang="ru-RU" sz="1600" u="none" strike="noStrike" cap="none" normalizeH="0" baseline="-30000" smtClean="0">
                          <a:ln>
                            <a:noFill/>
                          </a:ln>
                          <a:effectLst/>
                          <a:latin typeface="Times New Roman" pitchFamily="18" charset="0"/>
                          <a:cs typeface="Times New Roman" pitchFamily="18" charset="0"/>
                        </a:rPr>
                        <a:t>4</a:t>
                      </a:r>
                      <a:r>
                        <a:rPr kumimoji="0" lang="ru-RU" sz="1600" u="none" strike="noStrike" cap="none" normalizeH="0" baseline="0" smtClean="0">
                          <a:ln>
                            <a:noFill/>
                          </a:ln>
                          <a:effectLst/>
                          <a:latin typeface="Times New Roman" pitchFamily="18" charset="0"/>
                          <a:cs typeface="Times New Roman" pitchFamily="18" charset="0"/>
                        </a:rPr>
                        <a:t>)</a:t>
                      </a:r>
                      <a:r>
                        <a:rPr kumimoji="0" lang="ru-RU" sz="1600" u="none" strike="noStrike" cap="none" normalizeH="0" baseline="-30000" smtClean="0">
                          <a:ln>
                            <a:noFill/>
                          </a:ln>
                          <a:effectLst/>
                          <a:latin typeface="Times New Roman" pitchFamily="18" charset="0"/>
                          <a:cs typeface="Times New Roman" pitchFamily="18" charset="0"/>
                        </a:rPr>
                        <a:t>2</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a:t>
                      </a:r>
                      <a:r>
                        <a:rPr kumimoji="0" lang="en-US" sz="1600" u="none" strike="noStrike" cap="none" normalizeH="0" baseline="-30000" smtClean="0">
                          <a:ln>
                            <a:noFill/>
                          </a:ln>
                          <a:effectLst/>
                          <a:latin typeface="Times New Roman" pitchFamily="18" charset="0"/>
                          <a:cs typeface="Times New Roman" pitchFamily="18" charset="0"/>
                        </a:rPr>
                        <a:t>21</a:t>
                      </a:r>
                      <a:r>
                        <a:rPr kumimoji="0" lang="en-US" sz="1600" u="none" strike="noStrike" cap="none" normalizeH="0" baseline="0" smtClean="0">
                          <a:ln>
                            <a:noFill/>
                          </a:ln>
                          <a:effectLst/>
                          <a:latin typeface="Times New Roman" pitchFamily="18" charset="0"/>
                          <a:cs typeface="Times New Roman" pitchFamily="18" charset="0"/>
                        </a:rPr>
                        <a:t>P</a:t>
                      </a:r>
                      <a:r>
                        <a:rPr kumimoji="0" lang="en-US" sz="1600" u="none" strike="noStrike" cap="none" normalizeH="0" baseline="-30000" smtClean="0">
                          <a:ln>
                            <a:noFill/>
                          </a:ln>
                          <a:effectLst/>
                          <a:latin typeface="Times New Roman" pitchFamily="18" charset="0"/>
                          <a:cs typeface="Times New Roman" pitchFamily="18" charset="0"/>
                        </a:rPr>
                        <a:t>60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15,0</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68</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r>
              <a:tr h="386530">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smtClean="0">
                          <a:ln>
                            <a:noFill/>
                          </a:ln>
                          <a:effectLst/>
                          <a:latin typeface="Times New Roman" pitchFamily="18" charset="0"/>
                          <a:cs typeface="Times New Roman" pitchFamily="18" charset="0"/>
                        </a:rPr>
                        <a:t>ЖКУ</a:t>
                      </a:r>
                      <a:r>
                        <a:rPr kumimoji="0" lang="en-US" sz="1600" u="none" strike="noStrike" cap="none" normalizeH="0" baseline="0" smtClean="0">
                          <a:ln>
                            <a:noFill/>
                          </a:ln>
                          <a:effectLst/>
                          <a:latin typeface="Times New Roman" pitchFamily="18" charset="0"/>
                          <a:cs typeface="Times New Roman" pitchFamily="18" charset="0"/>
                        </a:rPr>
                        <a:t> + NH</a:t>
                      </a:r>
                      <a:r>
                        <a:rPr kumimoji="0" lang="en-US" sz="1600" u="none" strike="noStrike" cap="none" normalizeH="0" baseline="-30000" smtClean="0">
                          <a:ln>
                            <a:noFill/>
                          </a:ln>
                          <a:effectLst/>
                          <a:latin typeface="Times New Roman" pitchFamily="18" charset="0"/>
                          <a:cs typeface="Times New Roman" pitchFamily="18" charset="0"/>
                        </a:rPr>
                        <a:t>4</a:t>
                      </a:r>
                      <a:r>
                        <a:rPr kumimoji="0" lang="en-US" sz="1600" u="none" strike="noStrike" cap="none" normalizeH="0" baseline="0" smtClean="0">
                          <a:ln>
                            <a:noFill/>
                          </a:ln>
                          <a:effectLst/>
                          <a:latin typeface="Times New Roman" pitchFamily="18" charset="0"/>
                          <a:cs typeface="Times New Roman" pitchFamily="18" charset="0"/>
                        </a:rPr>
                        <a:t>NO</a:t>
                      </a:r>
                      <a:r>
                        <a:rPr kumimoji="0" lang="en-US" sz="1600" u="none" strike="noStrike" cap="none" normalizeH="0" baseline="-30000" smtClean="0">
                          <a:ln>
                            <a:noFill/>
                          </a:ln>
                          <a:effectLst/>
                          <a:latin typeface="Times New Roman" pitchFamily="18" charset="0"/>
                          <a:cs typeface="Times New Roman" pitchFamily="18" charset="0"/>
                        </a:rPr>
                        <a:t>3</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a:t>
                      </a:r>
                      <a:r>
                        <a:rPr kumimoji="0" lang="en-US" sz="1600" u="none" strike="noStrike" cap="none" normalizeH="0" baseline="-30000" smtClean="0">
                          <a:ln>
                            <a:noFill/>
                          </a:ln>
                          <a:effectLst/>
                          <a:latin typeface="Times New Roman" pitchFamily="18" charset="0"/>
                          <a:cs typeface="Times New Roman" pitchFamily="18" charset="0"/>
                        </a:rPr>
                        <a:t>60</a:t>
                      </a:r>
                      <a:r>
                        <a:rPr kumimoji="0" lang="en-US" sz="1600" u="none" strike="noStrike" cap="none" normalizeH="0" baseline="0" smtClean="0">
                          <a:ln>
                            <a:noFill/>
                          </a:ln>
                          <a:effectLst/>
                          <a:latin typeface="Times New Roman" pitchFamily="18" charset="0"/>
                          <a:cs typeface="Times New Roman" pitchFamily="18" charset="0"/>
                        </a:rPr>
                        <a:t>P</a:t>
                      </a:r>
                      <a:r>
                        <a:rPr kumimoji="0" lang="en-US" sz="1600" u="none" strike="noStrike" cap="none" normalizeH="0" baseline="-30000" smtClean="0">
                          <a:ln>
                            <a:noFill/>
                          </a:ln>
                          <a:effectLst/>
                          <a:latin typeface="Times New Roman" pitchFamily="18" charset="0"/>
                          <a:cs typeface="Times New Roman" pitchFamily="18" charset="0"/>
                        </a:rPr>
                        <a:t>60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18,8</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103</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r>
              <a:tr h="386530">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Нитроаммофос</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a:t>
                      </a:r>
                      <a:r>
                        <a:rPr kumimoji="0" lang="en-US" sz="1600" u="none" strike="noStrike" cap="none" normalizeH="0" baseline="-30000" smtClean="0">
                          <a:ln>
                            <a:noFill/>
                          </a:ln>
                          <a:effectLst/>
                          <a:latin typeface="Times New Roman" pitchFamily="18" charset="0"/>
                          <a:cs typeface="Times New Roman" pitchFamily="18" charset="0"/>
                        </a:rPr>
                        <a:t>60</a:t>
                      </a:r>
                      <a:r>
                        <a:rPr kumimoji="0" lang="en-US" sz="1600" u="none" strike="noStrike" cap="none" normalizeH="0" baseline="0" smtClean="0">
                          <a:ln>
                            <a:noFill/>
                          </a:ln>
                          <a:effectLst/>
                          <a:latin typeface="Times New Roman" pitchFamily="18" charset="0"/>
                          <a:cs typeface="Times New Roman" pitchFamily="18" charset="0"/>
                        </a:rPr>
                        <a:t>P</a:t>
                      </a:r>
                      <a:r>
                        <a:rPr kumimoji="0" lang="en-US" sz="1600" u="none" strike="noStrike" cap="none" normalizeH="0" baseline="-30000" smtClean="0">
                          <a:ln>
                            <a:noFill/>
                          </a:ln>
                          <a:effectLst/>
                          <a:latin typeface="Times New Roman" pitchFamily="18" charset="0"/>
                          <a:cs typeface="Times New Roman" pitchFamily="18" charset="0"/>
                        </a:rPr>
                        <a:t>60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16,3</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dirty="0" smtClean="0">
                          <a:ln>
                            <a:noFill/>
                          </a:ln>
                          <a:effectLst/>
                          <a:latin typeface="Times New Roman" pitchFamily="18" charset="0"/>
                          <a:cs typeface="Times New Roman" pitchFamily="18" charset="0"/>
                        </a:rPr>
                        <a:t>98</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r>
              <a:tr h="386530">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Аммофос + NH</a:t>
                      </a:r>
                      <a:r>
                        <a:rPr kumimoji="0" lang="en-US" sz="1600" u="none" strike="noStrike" cap="none" normalizeH="0" baseline="-30000" smtClean="0">
                          <a:ln>
                            <a:noFill/>
                          </a:ln>
                          <a:effectLst/>
                          <a:latin typeface="Times New Roman" pitchFamily="18" charset="0"/>
                          <a:cs typeface="Times New Roman" pitchFamily="18" charset="0"/>
                        </a:rPr>
                        <a:t>4</a:t>
                      </a:r>
                      <a:r>
                        <a:rPr kumimoji="0" lang="en-US" sz="1600" u="none" strike="noStrike" cap="none" normalizeH="0" baseline="0" smtClean="0">
                          <a:ln>
                            <a:noFill/>
                          </a:ln>
                          <a:effectLst/>
                          <a:latin typeface="Times New Roman" pitchFamily="18" charset="0"/>
                          <a:cs typeface="Times New Roman" pitchFamily="18" charset="0"/>
                        </a:rPr>
                        <a:t>NO</a:t>
                      </a:r>
                      <a:r>
                        <a:rPr kumimoji="0" lang="en-US" sz="1600" u="none" strike="noStrike" cap="none" normalizeH="0" baseline="-30000" smtClean="0">
                          <a:ln>
                            <a:noFill/>
                          </a:ln>
                          <a:effectLst/>
                          <a:latin typeface="Times New Roman" pitchFamily="18" charset="0"/>
                          <a:cs typeface="Times New Roman" pitchFamily="18" charset="0"/>
                        </a:rPr>
                        <a:t>3</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a:t>
                      </a:r>
                      <a:r>
                        <a:rPr kumimoji="0" lang="en-US" sz="1600" u="none" strike="noStrike" cap="none" normalizeH="0" baseline="-30000" smtClean="0">
                          <a:ln>
                            <a:noFill/>
                          </a:ln>
                          <a:effectLst/>
                          <a:latin typeface="Times New Roman" pitchFamily="18" charset="0"/>
                          <a:cs typeface="Times New Roman" pitchFamily="18" charset="0"/>
                        </a:rPr>
                        <a:t>60</a:t>
                      </a:r>
                      <a:r>
                        <a:rPr kumimoji="0" lang="en-US" sz="1600" u="none" strike="noStrike" cap="none" normalizeH="0" baseline="0" smtClean="0">
                          <a:ln>
                            <a:noFill/>
                          </a:ln>
                          <a:effectLst/>
                          <a:latin typeface="Times New Roman" pitchFamily="18" charset="0"/>
                          <a:cs typeface="Times New Roman" pitchFamily="18" charset="0"/>
                        </a:rPr>
                        <a:t>P</a:t>
                      </a:r>
                      <a:r>
                        <a:rPr kumimoji="0" lang="en-US" sz="1600" u="none" strike="noStrike" cap="none" normalizeH="0" baseline="-30000" smtClean="0">
                          <a:ln>
                            <a:noFill/>
                          </a:ln>
                          <a:effectLst/>
                          <a:latin typeface="Times New Roman" pitchFamily="18" charset="0"/>
                          <a:cs typeface="Times New Roman" pitchFamily="18" charset="0"/>
                        </a:rPr>
                        <a:t>60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smtClean="0">
                          <a:ln>
                            <a:noFill/>
                          </a:ln>
                          <a:effectLst/>
                          <a:latin typeface="Times New Roman" pitchFamily="18" charset="0"/>
                          <a:cs typeface="Times New Roman" pitchFamily="18" charset="0"/>
                        </a:rPr>
                        <a:t>14,5</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59</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r>
              <a:tr h="386530">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NH</a:t>
                      </a:r>
                      <a:r>
                        <a:rPr kumimoji="0" lang="ru-RU" sz="1600" u="none" strike="noStrike" cap="none" normalizeH="0" baseline="-30000" smtClean="0">
                          <a:ln>
                            <a:noFill/>
                          </a:ln>
                          <a:effectLst/>
                          <a:latin typeface="Times New Roman" pitchFamily="18" charset="0"/>
                          <a:cs typeface="Times New Roman" pitchFamily="18" charset="0"/>
                        </a:rPr>
                        <a:t>4</a:t>
                      </a:r>
                      <a:r>
                        <a:rPr kumimoji="0" lang="en-US" sz="1600" u="none" strike="noStrike" cap="none" normalizeH="0" baseline="2000" smtClean="0">
                          <a:ln>
                            <a:noFill/>
                          </a:ln>
                          <a:effectLst/>
                          <a:latin typeface="Times New Roman" pitchFamily="18" charset="0"/>
                          <a:cs typeface="Times New Roman" pitchFamily="18" charset="0"/>
                        </a:rPr>
                        <a:t>NO</a:t>
                      </a:r>
                      <a:r>
                        <a:rPr kumimoji="0" lang="ru-RU" sz="1600" u="none" strike="noStrike" cap="none" normalizeH="0" baseline="-30000" smtClean="0">
                          <a:ln>
                            <a:noFill/>
                          </a:ln>
                          <a:effectLst/>
                          <a:latin typeface="Times New Roman" pitchFamily="18" charset="0"/>
                          <a:cs typeface="Times New Roman" pitchFamily="18" charset="0"/>
                        </a:rPr>
                        <a:t>3</a:t>
                      </a:r>
                      <a:r>
                        <a:rPr kumimoji="0" lang="ru-RU" sz="1600" u="none" strike="noStrike" cap="none" normalizeH="0" baseline="2000" smtClean="0">
                          <a:ln>
                            <a:noFill/>
                          </a:ln>
                          <a:effectLst/>
                          <a:latin typeface="Times New Roman" pitchFamily="18" charset="0"/>
                          <a:cs typeface="Times New Roman" pitchFamily="18" charset="0"/>
                        </a:rPr>
                        <a:t> </a:t>
                      </a:r>
                      <a:r>
                        <a:rPr kumimoji="0" lang="ru-RU" sz="1600" u="none" strike="noStrike" cap="none" normalizeH="0" baseline="0" smtClean="0">
                          <a:ln>
                            <a:noFill/>
                          </a:ln>
                          <a:effectLst/>
                          <a:latin typeface="Times New Roman" pitchFamily="18" charset="0"/>
                          <a:cs typeface="Times New Roman" pitchFamily="18" charset="0"/>
                        </a:rPr>
                        <a:t>+Са(Н</a:t>
                      </a:r>
                      <a:r>
                        <a:rPr kumimoji="0" lang="ru-RU" sz="1600" u="none" strike="noStrike" cap="none" normalizeH="0" baseline="-30000" smtClean="0">
                          <a:ln>
                            <a:noFill/>
                          </a:ln>
                          <a:effectLst/>
                          <a:latin typeface="Times New Roman" pitchFamily="18" charset="0"/>
                          <a:cs typeface="Times New Roman" pitchFamily="18" charset="0"/>
                        </a:rPr>
                        <a:t>2</a:t>
                      </a:r>
                      <a:r>
                        <a:rPr kumimoji="0" lang="ru-RU" sz="1600" u="none" strike="noStrike" cap="none" normalizeH="0" baseline="0" smtClean="0">
                          <a:ln>
                            <a:noFill/>
                          </a:ln>
                          <a:effectLst/>
                          <a:latin typeface="Times New Roman" pitchFamily="18" charset="0"/>
                          <a:cs typeface="Times New Roman" pitchFamily="18" charset="0"/>
                        </a:rPr>
                        <a:t>РО</a:t>
                      </a:r>
                      <a:r>
                        <a:rPr kumimoji="0" lang="ru-RU" sz="1600" u="none" strike="noStrike" cap="none" normalizeH="0" baseline="-30000" smtClean="0">
                          <a:ln>
                            <a:noFill/>
                          </a:ln>
                          <a:effectLst/>
                          <a:latin typeface="Times New Roman" pitchFamily="18" charset="0"/>
                          <a:cs typeface="Times New Roman" pitchFamily="18" charset="0"/>
                        </a:rPr>
                        <a:t>4</a:t>
                      </a:r>
                      <a:r>
                        <a:rPr kumimoji="0" lang="ru-RU" sz="1600" u="none" strike="noStrike" cap="none" normalizeH="0" baseline="0" smtClean="0">
                          <a:ln>
                            <a:noFill/>
                          </a:ln>
                          <a:effectLst/>
                          <a:latin typeface="Times New Roman" pitchFamily="18" charset="0"/>
                          <a:cs typeface="Times New Roman" pitchFamily="18" charset="0"/>
                        </a:rPr>
                        <a:t>)</a:t>
                      </a:r>
                      <a:r>
                        <a:rPr kumimoji="0" lang="ru-RU" sz="1600" u="none" strike="noStrike" cap="none" normalizeH="0" baseline="-30000" smtClean="0">
                          <a:ln>
                            <a:noFill/>
                          </a:ln>
                          <a:effectLst/>
                          <a:latin typeface="Times New Roman" pitchFamily="18" charset="0"/>
                          <a:cs typeface="Times New Roman" pitchFamily="18" charset="0"/>
                        </a:rPr>
                        <a:t>2</a:t>
                      </a:r>
                      <a:r>
                        <a:rPr kumimoji="0" lang="ru-RU" sz="1600" u="none" strike="noStrike" cap="none" normalizeH="0" baseline="2000" smtClean="0">
                          <a:ln>
                            <a:noFill/>
                          </a:ln>
                          <a:effectLst/>
                          <a:latin typeface="Times New Roman" pitchFamily="18" charset="0"/>
                          <a:cs typeface="Times New Roman" pitchFamily="18" charset="0"/>
                        </a:rPr>
                        <a:t> </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600" u="none" strike="noStrike" cap="none" normalizeH="0" baseline="0" smtClean="0">
                          <a:ln>
                            <a:noFill/>
                          </a:ln>
                          <a:effectLst/>
                          <a:latin typeface="Times New Roman" pitchFamily="18" charset="0"/>
                          <a:cs typeface="Times New Roman" pitchFamily="18" charset="0"/>
                        </a:rPr>
                        <a:t>N</a:t>
                      </a:r>
                      <a:r>
                        <a:rPr kumimoji="0" lang="ru-RU" sz="1600" u="none" strike="noStrike" cap="none" normalizeH="0" baseline="-30000" smtClean="0">
                          <a:ln>
                            <a:noFill/>
                          </a:ln>
                          <a:effectLst/>
                          <a:latin typeface="Times New Roman" pitchFamily="18" charset="0"/>
                          <a:cs typeface="Times New Roman" pitchFamily="18" charset="0"/>
                        </a:rPr>
                        <a:t>60</a:t>
                      </a:r>
                      <a:r>
                        <a:rPr kumimoji="0" lang="en-US" sz="1600" u="none" strike="noStrike" cap="none" normalizeH="0" baseline="0" smtClean="0">
                          <a:ln>
                            <a:noFill/>
                          </a:ln>
                          <a:effectLst/>
                          <a:latin typeface="Times New Roman" pitchFamily="18" charset="0"/>
                          <a:cs typeface="Times New Roman" pitchFamily="18" charset="0"/>
                        </a:rPr>
                        <a:t>P</a:t>
                      </a:r>
                      <a:r>
                        <a:rPr kumimoji="0" lang="ru-RU" sz="1600" u="none" strike="noStrike" cap="none" normalizeH="0" baseline="-30000" smtClean="0">
                          <a:ln>
                            <a:noFill/>
                          </a:ln>
                          <a:effectLst/>
                          <a:latin typeface="Times New Roman" pitchFamily="18" charset="0"/>
                          <a:cs typeface="Times New Roman" pitchFamily="18" charset="0"/>
                        </a:rPr>
                        <a:t>60</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smtClean="0">
                          <a:ln>
                            <a:noFill/>
                          </a:ln>
                          <a:effectLst/>
                          <a:latin typeface="Times New Roman" pitchFamily="18" charset="0"/>
                          <a:cs typeface="Times New Roman" pitchFamily="18" charset="0"/>
                        </a:rPr>
                        <a:t>15,4</a:t>
                      </a:r>
                      <a:endParaRPr kumimoji="0" lang="ru-RU" sz="1600" b="1" i="0" u="none" strike="noStrike" cap="none" normalizeH="0" baseline="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600" u="none" strike="noStrike" cap="none" normalizeH="0" baseline="0" dirty="0" smtClean="0">
                          <a:ln>
                            <a:noFill/>
                          </a:ln>
                          <a:effectLst/>
                          <a:latin typeface="Times New Roman" pitchFamily="18" charset="0"/>
                          <a:cs typeface="Times New Roman" pitchFamily="18" charset="0"/>
                        </a:rPr>
                        <a:t>84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1" marR="91431" marT="45704" marB="45704" anchor="ctr" horzOverflow="overflow">
                    <a:solidFill>
                      <a:schemeClr val="bg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23528" y="188640"/>
            <a:ext cx="8496944" cy="783193"/>
          </a:xfrm>
          <a:prstGeom prst="roundRect">
            <a:avLst/>
          </a:prstGeom>
          <a:ln>
            <a:solidFill>
              <a:srgbClr val="00B48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defRPr/>
            </a:pPr>
            <a:r>
              <a:rPr lang="ru-RU" sz="2000" b="1" dirty="0" smtClean="0">
                <a:solidFill>
                  <a:schemeClr val="tx1"/>
                </a:solidFill>
                <a:latin typeface="Times New Roman" pitchFamily="18" charset="0"/>
                <a:cs typeface="Times New Roman" pitchFamily="18" charset="0"/>
              </a:rPr>
              <a:t>Влияние комплексных удобрений на урожайность сахарной свеклы (</a:t>
            </a:r>
            <a:r>
              <a:rPr lang="ru-RU" sz="2000" b="1" dirty="0" err="1" smtClean="0">
                <a:solidFill>
                  <a:schemeClr val="tx1"/>
                </a:solidFill>
                <a:latin typeface="Times New Roman" pitchFamily="18" charset="0"/>
                <a:cs typeface="Times New Roman" pitchFamily="18" charset="0"/>
              </a:rPr>
              <a:t>ц</a:t>
            </a:r>
            <a:r>
              <a:rPr lang="ru-RU" sz="2000" b="1" dirty="0" smtClean="0">
                <a:solidFill>
                  <a:schemeClr val="tx1"/>
                </a:solidFill>
                <a:latin typeface="Times New Roman" pitchFamily="18" charset="0"/>
                <a:cs typeface="Times New Roman" pitchFamily="18" charset="0"/>
              </a:rPr>
              <a:t>/га</a:t>
            </a:r>
            <a:r>
              <a:rPr lang="ru-RU" b="1" dirty="0" smtClean="0">
                <a:solidFill>
                  <a:schemeClr val="accent2">
                    <a:lumMod val="50000"/>
                  </a:schemeClr>
                </a:solidFill>
                <a:latin typeface="Times New Roman" pitchFamily="18" charset="0"/>
                <a:cs typeface="Times New Roman" pitchFamily="18" charset="0"/>
              </a:rPr>
              <a:t>)</a:t>
            </a:r>
            <a:endParaRPr lang="ru-RU" dirty="0">
              <a:solidFill>
                <a:schemeClr val="accent2">
                  <a:lumMod val="50000"/>
                </a:schemeClr>
              </a:solidFill>
              <a:latin typeface="Times New Roman" pitchFamily="18" charset="0"/>
              <a:cs typeface="Times New Roman" pitchFamily="18" charset="0"/>
            </a:endParaRPr>
          </a:p>
        </p:txBody>
      </p:sp>
      <p:graphicFrame>
        <p:nvGraphicFramePr>
          <p:cNvPr id="5" name="Group 240"/>
          <p:cNvGraphicFramePr>
            <a:graphicFrameLocks noGrp="1"/>
          </p:cNvGraphicFramePr>
          <p:nvPr/>
        </p:nvGraphicFramePr>
        <p:xfrm>
          <a:off x="107950" y="1520825"/>
          <a:ext cx="8902699" cy="4356100"/>
        </p:xfrm>
        <a:graphic>
          <a:graphicData uri="http://schemas.openxmlformats.org/drawingml/2006/table">
            <a:tbl>
              <a:tblPr>
                <a:tableStyleId>{5940675A-B579-460E-94D1-54222C63F5DA}</a:tableStyleId>
              </a:tblPr>
              <a:tblGrid>
                <a:gridCol w="2943778"/>
                <a:gridCol w="2064699"/>
                <a:gridCol w="2076053"/>
                <a:gridCol w="1818169"/>
              </a:tblGrid>
              <a:tr h="777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u="none" strike="noStrike" cap="none" normalizeH="0" baseline="0" dirty="0" smtClean="0">
                          <a:ln>
                            <a:noFill/>
                          </a:ln>
                          <a:effectLst/>
                          <a:latin typeface="Times New Roman" pitchFamily="18" charset="0"/>
                          <a:cs typeface="Times New Roman" pitchFamily="18" charset="0"/>
                        </a:rPr>
                        <a:t>Вариант</a:t>
                      </a:r>
                      <a:br>
                        <a:rPr kumimoji="0" lang="ru-RU" sz="1700" b="1" u="none" strike="noStrike" cap="none" normalizeH="0" baseline="0" dirty="0" smtClean="0">
                          <a:ln>
                            <a:noFill/>
                          </a:ln>
                          <a:effectLst/>
                          <a:latin typeface="Times New Roman" pitchFamily="18" charset="0"/>
                          <a:cs typeface="Times New Roman" pitchFamily="18" charset="0"/>
                        </a:rPr>
                      </a:br>
                      <a:r>
                        <a:rPr kumimoji="0" lang="ru-RU" sz="1700" b="1" u="none" strike="noStrike" cap="none" normalizeH="0" baseline="0" dirty="0" smtClean="0">
                          <a:ln>
                            <a:noFill/>
                          </a:ln>
                          <a:effectLst/>
                          <a:latin typeface="Times New Roman" pitchFamily="18" charset="0"/>
                          <a:cs typeface="Times New Roman" pitchFamily="18" charset="0"/>
                        </a:rPr>
                        <a:t>опыта</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u="none" strike="noStrike" cap="none" normalizeH="0" baseline="0" dirty="0" smtClean="0">
                          <a:ln>
                            <a:noFill/>
                          </a:ln>
                          <a:effectLst/>
                          <a:latin typeface="Times New Roman" pitchFamily="18" charset="0"/>
                          <a:cs typeface="Times New Roman" pitchFamily="18" charset="0"/>
                        </a:rPr>
                        <a:t>Доза,</a:t>
                      </a:r>
                      <a:br>
                        <a:rPr kumimoji="0" lang="ru-RU" sz="1700" b="1" u="none" strike="noStrike" cap="none" normalizeH="0" baseline="0" dirty="0" smtClean="0">
                          <a:ln>
                            <a:noFill/>
                          </a:ln>
                          <a:effectLst/>
                          <a:latin typeface="Times New Roman" pitchFamily="18" charset="0"/>
                          <a:cs typeface="Times New Roman" pitchFamily="18" charset="0"/>
                        </a:rPr>
                      </a:br>
                      <a:r>
                        <a:rPr kumimoji="0" lang="ru-RU" sz="1700" b="1" u="none" strike="noStrike" cap="none" normalizeH="0" baseline="0" dirty="0" smtClean="0">
                          <a:ln>
                            <a:noFill/>
                          </a:ln>
                          <a:effectLst/>
                          <a:latin typeface="Times New Roman" pitchFamily="18" charset="0"/>
                          <a:cs typeface="Times New Roman" pitchFamily="18" charset="0"/>
                        </a:rPr>
                        <a:t>кг/га</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u="none" strike="noStrike" cap="none" normalizeH="0" baseline="0" dirty="0" smtClean="0">
                          <a:ln>
                            <a:noFill/>
                          </a:ln>
                          <a:effectLst/>
                          <a:latin typeface="Times New Roman" pitchFamily="18" charset="0"/>
                          <a:cs typeface="Times New Roman" pitchFamily="18" charset="0"/>
                        </a:rPr>
                        <a:t>Корни</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700" b="1" u="none" strike="noStrike" cap="none" normalizeH="0" baseline="0" dirty="0" smtClean="0">
                          <a:ln>
                            <a:noFill/>
                          </a:ln>
                          <a:effectLst/>
                          <a:latin typeface="Times New Roman" pitchFamily="18" charset="0"/>
                          <a:cs typeface="Times New Roman" pitchFamily="18" charset="0"/>
                        </a:rPr>
                        <a:t>Ботва</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r>
              <a:tr h="447272">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700" u="none" strike="noStrike" cap="none" normalizeH="0" baseline="0" dirty="0" smtClean="0">
                          <a:ln>
                            <a:noFill/>
                          </a:ln>
                          <a:effectLst/>
                          <a:latin typeface="Times New Roman" pitchFamily="18" charset="0"/>
                          <a:cs typeface="Times New Roman" pitchFamily="18" charset="0"/>
                        </a:rPr>
                        <a:t>Без удобрений</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N</a:t>
                      </a:r>
                      <a:r>
                        <a:rPr kumimoji="0" lang="ru-RU" sz="1700" u="none" strike="noStrike" cap="none" normalizeH="0" baseline="-30000" dirty="0" smtClean="0">
                          <a:ln>
                            <a:noFill/>
                          </a:ln>
                          <a:effectLst/>
                          <a:latin typeface="Times New Roman" pitchFamily="18" charset="0"/>
                          <a:cs typeface="Times New Roman" pitchFamily="18" charset="0"/>
                        </a:rPr>
                        <a:t>42</a:t>
                      </a:r>
                      <a:r>
                        <a:rPr kumimoji="0" lang="en-US" sz="1700" u="none" strike="noStrike" cap="none" normalizeH="0" baseline="0" dirty="0" smtClean="0">
                          <a:ln>
                            <a:noFill/>
                          </a:ln>
                          <a:effectLst/>
                          <a:latin typeface="Times New Roman" pitchFamily="18" charset="0"/>
                          <a:cs typeface="Times New Roman" pitchFamily="18" charset="0"/>
                        </a:rPr>
                        <a:t>P</a:t>
                      </a:r>
                      <a:r>
                        <a:rPr kumimoji="0" lang="ru-RU" sz="1700" u="none" strike="noStrike" cap="none" normalizeH="0" baseline="-30000" dirty="0" smtClean="0">
                          <a:ln>
                            <a:noFill/>
                          </a:ln>
                          <a:effectLst/>
                          <a:latin typeface="Times New Roman" pitchFamily="18" charset="0"/>
                          <a:cs typeface="Times New Roman" pitchFamily="18" charset="0"/>
                        </a:rPr>
                        <a:t>120</a:t>
                      </a:r>
                      <a:r>
                        <a:rPr kumimoji="0" lang="en-US" sz="1700" u="none" strike="noStrike" cap="none" normalizeH="0" baseline="0" dirty="0" smtClean="0">
                          <a:ln>
                            <a:noFill/>
                          </a:ln>
                          <a:effectLst/>
                          <a:latin typeface="Times New Roman" pitchFamily="18" charset="0"/>
                          <a:cs typeface="Times New Roman" pitchFamily="18" charset="0"/>
                        </a:rPr>
                        <a:t>K</a:t>
                      </a:r>
                      <a:r>
                        <a:rPr kumimoji="0" lang="ru-RU" sz="1700" u="none" strike="noStrike" cap="none" normalizeH="0" baseline="-30000" dirty="0" smtClean="0">
                          <a:ln>
                            <a:noFill/>
                          </a:ln>
                          <a:effectLst/>
                          <a:latin typeface="Times New Roman" pitchFamily="18" charset="0"/>
                          <a:cs typeface="Times New Roman" pitchFamily="18" charset="0"/>
                        </a:rPr>
                        <a:t>200</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700" u="none" strike="noStrike" cap="none" normalizeH="0" baseline="0" dirty="0" smtClean="0">
                          <a:ln>
                            <a:noFill/>
                          </a:ln>
                          <a:effectLst/>
                          <a:latin typeface="Times New Roman" pitchFamily="18" charset="0"/>
                          <a:cs typeface="Times New Roman" pitchFamily="18" charset="0"/>
                        </a:rPr>
                        <a:t>356</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700" u="none" strike="noStrike" cap="none" normalizeH="0" baseline="0" dirty="0" smtClean="0">
                          <a:ln>
                            <a:noFill/>
                          </a:ln>
                          <a:effectLst/>
                          <a:latin typeface="Times New Roman" pitchFamily="18" charset="0"/>
                          <a:cs typeface="Times New Roman" pitchFamily="18" charset="0"/>
                        </a:rPr>
                        <a:t>252</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r>
              <a:tr h="447272">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700" u="none" strike="noStrike" cap="none" normalizeH="0" baseline="0" dirty="0" smtClean="0">
                          <a:ln>
                            <a:noFill/>
                          </a:ln>
                          <a:effectLst/>
                          <a:latin typeface="Times New Roman" pitchFamily="18" charset="0"/>
                          <a:cs typeface="Times New Roman" pitchFamily="18" charset="0"/>
                        </a:rPr>
                        <a:t>Аммофос</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N</a:t>
                      </a:r>
                      <a:r>
                        <a:rPr kumimoji="0" lang="ru-RU" sz="1700" u="none" strike="noStrike" cap="none" normalizeH="0" baseline="-30000" dirty="0" smtClean="0">
                          <a:ln>
                            <a:noFill/>
                          </a:ln>
                          <a:effectLst/>
                          <a:latin typeface="Times New Roman" pitchFamily="18" charset="0"/>
                          <a:cs typeface="Times New Roman" pitchFamily="18" charset="0"/>
                        </a:rPr>
                        <a:t>42</a:t>
                      </a:r>
                      <a:r>
                        <a:rPr kumimoji="0" lang="en-US" sz="1700" u="none" strike="noStrike" cap="none" normalizeH="0" baseline="0" dirty="0" smtClean="0">
                          <a:ln>
                            <a:noFill/>
                          </a:ln>
                          <a:effectLst/>
                          <a:latin typeface="Times New Roman" pitchFamily="18" charset="0"/>
                          <a:cs typeface="Times New Roman" pitchFamily="18" charset="0"/>
                        </a:rPr>
                        <a:t>P</a:t>
                      </a:r>
                      <a:r>
                        <a:rPr kumimoji="0" lang="ru-RU" sz="1700" u="none" strike="noStrike" cap="none" normalizeH="0" baseline="-30000" dirty="0" smtClean="0">
                          <a:ln>
                            <a:noFill/>
                          </a:ln>
                          <a:effectLst/>
                          <a:latin typeface="Times New Roman" pitchFamily="18" charset="0"/>
                          <a:cs typeface="Times New Roman" pitchFamily="18" charset="0"/>
                        </a:rPr>
                        <a:t>120</a:t>
                      </a:r>
                      <a:r>
                        <a:rPr kumimoji="0" lang="en-US" sz="1700" u="none" strike="noStrike" cap="none" normalizeH="0" baseline="0" dirty="0" smtClean="0">
                          <a:ln>
                            <a:noFill/>
                          </a:ln>
                          <a:effectLst/>
                          <a:latin typeface="Times New Roman" pitchFamily="18" charset="0"/>
                          <a:cs typeface="Times New Roman" pitchFamily="18" charset="0"/>
                        </a:rPr>
                        <a:t>K</a:t>
                      </a:r>
                      <a:r>
                        <a:rPr kumimoji="0" lang="ru-RU" sz="1700" u="none" strike="noStrike" cap="none" normalizeH="0" baseline="-30000" dirty="0" smtClean="0">
                          <a:ln>
                            <a:noFill/>
                          </a:ln>
                          <a:effectLst/>
                          <a:latin typeface="Times New Roman" pitchFamily="18" charset="0"/>
                          <a:cs typeface="Times New Roman" pitchFamily="18" charset="0"/>
                        </a:rPr>
                        <a:t>200</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460</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smtClean="0">
                          <a:ln>
                            <a:noFill/>
                          </a:ln>
                          <a:effectLst/>
                          <a:latin typeface="Times New Roman" pitchFamily="18" charset="0"/>
                          <a:cs typeface="Times New Roman" pitchFamily="18" charset="0"/>
                        </a:rPr>
                        <a:t>311</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r>
              <a:tr h="447272">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smtClean="0">
                          <a:ln>
                            <a:noFill/>
                          </a:ln>
                          <a:effectLst/>
                          <a:latin typeface="Times New Roman" pitchFamily="18" charset="0"/>
                          <a:cs typeface="Times New Roman" pitchFamily="18" charset="0"/>
                        </a:rPr>
                        <a:t>NH</a:t>
                      </a:r>
                      <a:r>
                        <a:rPr kumimoji="0" lang="en-US" sz="1700" u="none" strike="noStrike" cap="none" normalizeH="0" baseline="-30000" smtClean="0">
                          <a:ln>
                            <a:noFill/>
                          </a:ln>
                          <a:effectLst/>
                          <a:latin typeface="Times New Roman" pitchFamily="18" charset="0"/>
                          <a:cs typeface="Times New Roman" pitchFamily="18" charset="0"/>
                        </a:rPr>
                        <a:t>4</a:t>
                      </a:r>
                      <a:r>
                        <a:rPr kumimoji="0" lang="en-US" sz="1700" u="none" strike="noStrike" cap="none" normalizeH="0" baseline="0" smtClean="0">
                          <a:ln>
                            <a:noFill/>
                          </a:ln>
                          <a:effectLst/>
                          <a:latin typeface="Times New Roman" pitchFamily="18" charset="0"/>
                          <a:cs typeface="Times New Roman" pitchFamily="18" charset="0"/>
                        </a:rPr>
                        <a:t>NO</a:t>
                      </a:r>
                      <a:r>
                        <a:rPr kumimoji="0" lang="en-US" sz="1700" u="none" strike="noStrike" cap="none" normalizeH="0" baseline="-30000" smtClean="0">
                          <a:ln>
                            <a:noFill/>
                          </a:ln>
                          <a:effectLst/>
                          <a:latin typeface="Times New Roman" pitchFamily="18" charset="0"/>
                          <a:cs typeface="Times New Roman" pitchFamily="18" charset="0"/>
                        </a:rPr>
                        <a:t>3</a:t>
                      </a:r>
                      <a:r>
                        <a:rPr kumimoji="0" lang="en-US" sz="1700" u="none" strike="noStrike" cap="none" normalizeH="0" baseline="0" smtClean="0">
                          <a:ln>
                            <a:noFill/>
                          </a:ln>
                          <a:effectLst/>
                          <a:latin typeface="Times New Roman" pitchFamily="18" charset="0"/>
                          <a:cs typeface="Times New Roman" pitchFamily="18" charset="0"/>
                        </a:rPr>
                        <a:t>+Ca(H</a:t>
                      </a:r>
                      <a:r>
                        <a:rPr kumimoji="0" lang="en-US" sz="1700" u="none" strike="noStrike" cap="none" normalizeH="0" baseline="-30000" smtClean="0">
                          <a:ln>
                            <a:noFill/>
                          </a:ln>
                          <a:effectLst/>
                          <a:latin typeface="Times New Roman" pitchFamily="18" charset="0"/>
                          <a:cs typeface="Times New Roman" pitchFamily="18" charset="0"/>
                        </a:rPr>
                        <a:t>2</a:t>
                      </a:r>
                      <a:r>
                        <a:rPr kumimoji="0" lang="en-US" sz="1700" u="none" strike="noStrike" cap="none" normalizeH="0" baseline="0" smtClean="0">
                          <a:ln>
                            <a:noFill/>
                          </a:ln>
                          <a:effectLst/>
                          <a:latin typeface="Times New Roman" pitchFamily="18" charset="0"/>
                          <a:cs typeface="Times New Roman" pitchFamily="18" charset="0"/>
                        </a:rPr>
                        <a:t>PO</a:t>
                      </a:r>
                      <a:r>
                        <a:rPr kumimoji="0" lang="en-US" sz="1700" u="none" strike="noStrike" cap="none" normalizeH="0" baseline="-30000" smtClean="0">
                          <a:ln>
                            <a:noFill/>
                          </a:ln>
                          <a:effectLst/>
                          <a:latin typeface="Times New Roman" pitchFamily="18" charset="0"/>
                          <a:cs typeface="Times New Roman" pitchFamily="18" charset="0"/>
                        </a:rPr>
                        <a:t>4</a:t>
                      </a:r>
                      <a:r>
                        <a:rPr kumimoji="0" lang="en-US" sz="1700" u="none" strike="noStrike" cap="none" normalizeH="0" baseline="0" smtClean="0">
                          <a:ln>
                            <a:noFill/>
                          </a:ln>
                          <a:effectLst/>
                          <a:latin typeface="Times New Roman" pitchFamily="18" charset="0"/>
                          <a:cs typeface="Times New Roman" pitchFamily="18" charset="0"/>
                        </a:rPr>
                        <a:t>)</a:t>
                      </a:r>
                      <a:r>
                        <a:rPr kumimoji="0" lang="en-US" sz="1700" u="none" strike="noStrike" cap="none" normalizeH="0" baseline="-30000" smtClean="0">
                          <a:ln>
                            <a:noFill/>
                          </a:ln>
                          <a:effectLst/>
                          <a:latin typeface="Times New Roman" pitchFamily="18" charset="0"/>
                          <a:cs typeface="Times New Roman" pitchFamily="18" charset="0"/>
                        </a:rPr>
                        <a:t>2</a:t>
                      </a:r>
                      <a:r>
                        <a:rPr kumimoji="0" lang="en-US" sz="1700" u="none" strike="noStrike" cap="none" normalizeH="0" baseline="0" smtClean="0">
                          <a:ln>
                            <a:noFill/>
                          </a:ln>
                          <a:effectLst/>
                          <a:latin typeface="Times New Roman" pitchFamily="18" charset="0"/>
                          <a:cs typeface="Times New Roman" pitchFamily="18" charset="0"/>
                        </a:rPr>
                        <a:t>+KCl</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N</a:t>
                      </a:r>
                      <a:r>
                        <a:rPr kumimoji="0" lang="en-US" sz="1700" u="none" strike="noStrike" cap="none" normalizeH="0" baseline="-30000" dirty="0" smtClean="0">
                          <a:ln>
                            <a:noFill/>
                          </a:ln>
                          <a:effectLst/>
                          <a:latin typeface="Times New Roman" pitchFamily="18" charset="0"/>
                          <a:cs typeface="Times New Roman" pitchFamily="18" charset="0"/>
                        </a:rPr>
                        <a:t>42</a:t>
                      </a:r>
                      <a:r>
                        <a:rPr kumimoji="0" lang="en-US" sz="1700" u="none" strike="noStrike" cap="none" normalizeH="0" baseline="0" dirty="0" smtClean="0">
                          <a:ln>
                            <a:noFill/>
                          </a:ln>
                          <a:effectLst/>
                          <a:latin typeface="Times New Roman" pitchFamily="18" charset="0"/>
                          <a:cs typeface="Times New Roman" pitchFamily="18" charset="0"/>
                        </a:rPr>
                        <a:t>P</a:t>
                      </a:r>
                      <a:r>
                        <a:rPr kumimoji="0" lang="en-US" sz="1700" u="none" strike="noStrike" cap="none" normalizeH="0" baseline="-30000" dirty="0" smtClean="0">
                          <a:ln>
                            <a:noFill/>
                          </a:ln>
                          <a:effectLst/>
                          <a:latin typeface="Times New Roman" pitchFamily="18" charset="0"/>
                          <a:cs typeface="Times New Roman" pitchFamily="18" charset="0"/>
                        </a:rPr>
                        <a:t>120</a:t>
                      </a:r>
                      <a:r>
                        <a:rPr kumimoji="0" lang="en-US" sz="1700" u="none" strike="noStrike" cap="none" normalizeH="0" baseline="0" dirty="0" smtClean="0">
                          <a:ln>
                            <a:noFill/>
                          </a:ln>
                          <a:effectLst/>
                          <a:latin typeface="Times New Roman" pitchFamily="18" charset="0"/>
                          <a:cs typeface="Times New Roman" pitchFamily="18" charset="0"/>
                        </a:rPr>
                        <a:t>K</a:t>
                      </a:r>
                      <a:r>
                        <a:rPr kumimoji="0" lang="en-US" sz="1700" u="none" strike="noStrike" cap="none" normalizeH="0" baseline="-30000" dirty="0" smtClean="0">
                          <a:ln>
                            <a:noFill/>
                          </a:ln>
                          <a:effectLst/>
                          <a:latin typeface="Times New Roman" pitchFamily="18" charset="0"/>
                          <a:cs typeface="Times New Roman" pitchFamily="18" charset="0"/>
                        </a:rPr>
                        <a:t>200</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443</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smtClean="0">
                          <a:ln>
                            <a:noFill/>
                          </a:ln>
                          <a:effectLst/>
                          <a:latin typeface="Times New Roman" pitchFamily="18" charset="0"/>
                          <a:cs typeface="Times New Roman" pitchFamily="18" charset="0"/>
                        </a:rPr>
                        <a:t>368</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r>
              <a:tr h="447272">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700" u="none" strike="noStrike" cap="none" normalizeH="0" baseline="0" dirty="0" smtClean="0">
                          <a:ln>
                            <a:noFill/>
                          </a:ln>
                          <a:effectLst/>
                          <a:latin typeface="Times New Roman" pitchFamily="18" charset="0"/>
                          <a:cs typeface="Times New Roman" pitchFamily="18" charset="0"/>
                        </a:rPr>
                        <a:t>ЖКУ</a:t>
                      </a:r>
                      <a:r>
                        <a:rPr kumimoji="0" lang="en-US" sz="1700" u="none" strike="noStrike" cap="none" normalizeH="0" baseline="0" dirty="0" smtClean="0">
                          <a:ln>
                            <a:noFill/>
                          </a:ln>
                          <a:effectLst/>
                          <a:latin typeface="Times New Roman" pitchFamily="18" charset="0"/>
                          <a:cs typeface="Times New Roman" pitchFamily="18" charset="0"/>
                        </a:rPr>
                        <a:t> (7/20/0) +</a:t>
                      </a:r>
                      <a:r>
                        <a:rPr kumimoji="0" lang="en-US" sz="1700" u="none" strike="noStrike" cap="none" normalizeH="0" baseline="0" dirty="0" err="1" smtClean="0">
                          <a:ln>
                            <a:noFill/>
                          </a:ln>
                          <a:effectLst/>
                          <a:latin typeface="Times New Roman" pitchFamily="18" charset="0"/>
                          <a:cs typeface="Times New Roman" pitchFamily="18" charset="0"/>
                        </a:rPr>
                        <a:t>KCl</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N</a:t>
                      </a:r>
                      <a:r>
                        <a:rPr kumimoji="0" lang="en-US" sz="1700" u="none" strike="noStrike" cap="none" normalizeH="0" baseline="-30000" dirty="0" smtClean="0">
                          <a:ln>
                            <a:noFill/>
                          </a:ln>
                          <a:effectLst/>
                          <a:latin typeface="Times New Roman" pitchFamily="18" charset="0"/>
                          <a:cs typeface="Times New Roman" pitchFamily="18" charset="0"/>
                        </a:rPr>
                        <a:t>120</a:t>
                      </a:r>
                      <a:r>
                        <a:rPr kumimoji="0" lang="en-US" sz="1700" u="none" strike="noStrike" cap="none" normalizeH="0" baseline="0" dirty="0" smtClean="0">
                          <a:ln>
                            <a:noFill/>
                          </a:ln>
                          <a:effectLst/>
                          <a:latin typeface="Times New Roman" pitchFamily="18" charset="0"/>
                          <a:cs typeface="Times New Roman" pitchFamily="18" charset="0"/>
                        </a:rPr>
                        <a:t>P</a:t>
                      </a:r>
                      <a:r>
                        <a:rPr kumimoji="0" lang="en-US" sz="1700" u="none" strike="noStrike" cap="none" normalizeH="0" baseline="-30000" dirty="0" smtClean="0">
                          <a:ln>
                            <a:noFill/>
                          </a:ln>
                          <a:effectLst/>
                          <a:latin typeface="Times New Roman" pitchFamily="18" charset="0"/>
                          <a:cs typeface="Times New Roman" pitchFamily="18" charset="0"/>
                        </a:rPr>
                        <a:t>120</a:t>
                      </a:r>
                      <a:r>
                        <a:rPr kumimoji="0" lang="en-US" sz="1700" u="none" strike="noStrike" cap="none" normalizeH="0" baseline="0" dirty="0" smtClean="0">
                          <a:ln>
                            <a:noFill/>
                          </a:ln>
                          <a:effectLst/>
                          <a:latin typeface="Times New Roman" pitchFamily="18" charset="0"/>
                          <a:cs typeface="Times New Roman" pitchFamily="18" charset="0"/>
                        </a:rPr>
                        <a:t>K</a:t>
                      </a:r>
                      <a:r>
                        <a:rPr kumimoji="0" lang="en-US" sz="1700" u="none" strike="noStrike" cap="none" normalizeH="0" baseline="-30000" dirty="0" smtClean="0">
                          <a:ln>
                            <a:noFill/>
                          </a:ln>
                          <a:effectLst/>
                          <a:latin typeface="Times New Roman" pitchFamily="18" charset="0"/>
                          <a:cs typeface="Times New Roman" pitchFamily="18" charset="0"/>
                        </a:rPr>
                        <a:t>200</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445</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317</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r>
              <a:tr h="447272">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700" u="none" strike="noStrike" cap="none" normalizeH="0" baseline="0" smtClean="0">
                          <a:ln>
                            <a:noFill/>
                          </a:ln>
                          <a:effectLst/>
                          <a:latin typeface="Times New Roman" pitchFamily="18" charset="0"/>
                          <a:cs typeface="Times New Roman" pitchFamily="18" charset="0"/>
                        </a:rPr>
                        <a:t>ЖКУ</a:t>
                      </a:r>
                      <a:r>
                        <a:rPr kumimoji="0" lang="en-US" sz="1700" u="none" strike="noStrike" cap="none" normalizeH="0" baseline="0" smtClean="0">
                          <a:ln>
                            <a:noFill/>
                          </a:ln>
                          <a:effectLst/>
                          <a:latin typeface="Times New Roman" pitchFamily="18" charset="0"/>
                          <a:cs typeface="Times New Roman" pitchFamily="18" charset="0"/>
                        </a:rPr>
                        <a:t> + NH</a:t>
                      </a:r>
                      <a:r>
                        <a:rPr kumimoji="0" lang="en-US" sz="1700" u="none" strike="noStrike" cap="none" normalizeH="0" baseline="-30000" smtClean="0">
                          <a:ln>
                            <a:noFill/>
                          </a:ln>
                          <a:effectLst/>
                          <a:latin typeface="Times New Roman" pitchFamily="18" charset="0"/>
                          <a:cs typeface="Times New Roman" pitchFamily="18" charset="0"/>
                        </a:rPr>
                        <a:t>4</a:t>
                      </a:r>
                      <a:r>
                        <a:rPr kumimoji="0" lang="en-US" sz="1700" u="none" strike="noStrike" cap="none" normalizeH="0" baseline="0" smtClean="0">
                          <a:ln>
                            <a:noFill/>
                          </a:ln>
                          <a:effectLst/>
                          <a:latin typeface="Times New Roman" pitchFamily="18" charset="0"/>
                          <a:cs typeface="Times New Roman" pitchFamily="18" charset="0"/>
                        </a:rPr>
                        <a:t>NO</a:t>
                      </a:r>
                      <a:r>
                        <a:rPr kumimoji="0" lang="en-US" sz="1700" u="none" strike="noStrike" cap="none" normalizeH="0" baseline="-30000" smtClean="0">
                          <a:ln>
                            <a:noFill/>
                          </a:ln>
                          <a:effectLst/>
                          <a:latin typeface="Times New Roman" pitchFamily="18" charset="0"/>
                          <a:cs typeface="Times New Roman" pitchFamily="18" charset="0"/>
                        </a:rPr>
                        <a:t>3</a:t>
                      </a:r>
                      <a:r>
                        <a:rPr kumimoji="0" lang="en-US" sz="1700" u="none" strike="noStrike" cap="none" normalizeH="0" baseline="0" smtClean="0">
                          <a:ln>
                            <a:noFill/>
                          </a:ln>
                          <a:effectLst/>
                          <a:latin typeface="Times New Roman" pitchFamily="18" charset="0"/>
                          <a:cs typeface="Times New Roman" pitchFamily="18" charset="0"/>
                        </a:rPr>
                        <a:t>+KCl</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smtClean="0">
                          <a:ln>
                            <a:noFill/>
                          </a:ln>
                          <a:effectLst/>
                          <a:latin typeface="Times New Roman" pitchFamily="18" charset="0"/>
                          <a:cs typeface="Times New Roman" pitchFamily="18" charset="0"/>
                        </a:rPr>
                        <a:t>N</a:t>
                      </a:r>
                      <a:r>
                        <a:rPr kumimoji="0" lang="en-US" sz="1700" u="none" strike="noStrike" cap="none" normalizeH="0" baseline="-30000" smtClean="0">
                          <a:ln>
                            <a:noFill/>
                          </a:ln>
                          <a:effectLst/>
                          <a:latin typeface="Times New Roman" pitchFamily="18" charset="0"/>
                          <a:cs typeface="Times New Roman" pitchFamily="18" charset="0"/>
                        </a:rPr>
                        <a:t>120</a:t>
                      </a:r>
                      <a:r>
                        <a:rPr kumimoji="0" lang="en-US" sz="1700" u="none" strike="noStrike" cap="none" normalizeH="0" baseline="0" smtClean="0">
                          <a:ln>
                            <a:noFill/>
                          </a:ln>
                          <a:effectLst/>
                          <a:latin typeface="Times New Roman" pitchFamily="18" charset="0"/>
                          <a:cs typeface="Times New Roman" pitchFamily="18" charset="0"/>
                        </a:rPr>
                        <a:t>P</a:t>
                      </a:r>
                      <a:r>
                        <a:rPr kumimoji="0" lang="en-US" sz="1700" u="none" strike="noStrike" cap="none" normalizeH="0" baseline="-30000" smtClean="0">
                          <a:ln>
                            <a:noFill/>
                          </a:ln>
                          <a:effectLst/>
                          <a:latin typeface="Times New Roman" pitchFamily="18" charset="0"/>
                          <a:cs typeface="Times New Roman" pitchFamily="18" charset="0"/>
                        </a:rPr>
                        <a:t>120</a:t>
                      </a:r>
                      <a:r>
                        <a:rPr kumimoji="0" lang="en-US" sz="1700" u="none" strike="noStrike" cap="none" normalizeH="0" baseline="0" smtClean="0">
                          <a:ln>
                            <a:noFill/>
                          </a:ln>
                          <a:effectLst/>
                          <a:latin typeface="Times New Roman" pitchFamily="18" charset="0"/>
                          <a:cs typeface="Times New Roman" pitchFamily="18" charset="0"/>
                        </a:rPr>
                        <a:t>K</a:t>
                      </a:r>
                      <a:r>
                        <a:rPr kumimoji="0" lang="en-US" sz="1700" u="none" strike="noStrike" cap="none" normalizeH="0" baseline="-30000" smtClean="0">
                          <a:ln>
                            <a:noFill/>
                          </a:ln>
                          <a:effectLst/>
                          <a:latin typeface="Times New Roman" pitchFamily="18" charset="0"/>
                          <a:cs typeface="Times New Roman" pitchFamily="18" charset="0"/>
                        </a:rPr>
                        <a:t>200</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477</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smtClean="0">
                          <a:ln>
                            <a:noFill/>
                          </a:ln>
                          <a:effectLst/>
                          <a:latin typeface="Times New Roman" pitchFamily="18" charset="0"/>
                          <a:cs typeface="Times New Roman" pitchFamily="18" charset="0"/>
                        </a:rPr>
                        <a:t>330</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r>
              <a:tr h="447272">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700" u="none" strike="noStrike" cap="none" normalizeH="0" baseline="0" dirty="0" smtClean="0">
                          <a:ln>
                            <a:noFill/>
                          </a:ln>
                          <a:effectLst/>
                          <a:latin typeface="Times New Roman" pitchFamily="18" charset="0"/>
                          <a:cs typeface="Times New Roman" pitchFamily="18" charset="0"/>
                        </a:rPr>
                        <a:t>Нитроаммофос</a:t>
                      </a:r>
                      <a:r>
                        <a:rPr kumimoji="0" lang="en-US" sz="1700" u="none" strike="noStrike" cap="none" normalizeH="0" baseline="0" dirty="0" smtClean="0">
                          <a:ln>
                            <a:noFill/>
                          </a:ln>
                          <a:effectLst/>
                          <a:latin typeface="Times New Roman" pitchFamily="18" charset="0"/>
                          <a:cs typeface="Times New Roman" pitchFamily="18" charset="0"/>
                        </a:rPr>
                        <a:t> + </a:t>
                      </a:r>
                      <a:r>
                        <a:rPr kumimoji="0" lang="en-US" sz="1700" u="none" strike="noStrike" cap="none" normalizeH="0" baseline="0" dirty="0" err="1" smtClean="0">
                          <a:ln>
                            <a:noFill/>
                          </a:ln>
                          <a:effectLst/>
                          <a:latin typeface="Times New Roman" pitchFamily="18" charset="0"/>
                          <a:cs typeface="Times New Roman" pitchFamily="18" charset="0"/>
                        </a:rPr>
                        <a:t>KCl</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smtClean="0">
                          <a:ln>
                            <a:noFill/>
                          </a:ln>
                          <a:effectLst/>
                          <a:latin typeface="Times New Roman" pitchFamily="18" charset="0"/>
                          <a:cs typeface="Times New Roman" pitchFamily="18" charset="0"/>
                        </a:rPr>
                        <a:t>N</a:t>
                      </a:r>
                      <a:r>
                        <a:rPr kumimoji="0" lang="en-US" sz="1700" u="none" strike="noStrike" cap="none" normalizeH="0" baseline="-30000" smtClean="0">
                          <a:ln>
                            <a:noFill/>
                          </a:ln>
                          <a:effectLst/>
                          <a:latin typeface="Times New Roman" pitchFamily="18" charset="0"/>
                          <a:cs typeface="Times New Roman" pitchFamily="18" charset="0"/>
                        </a:rPr>
                        <a:t>120</a:t>
                      </a:r>
                      <a:r>
                        <a:rPr kumimoji="0" lang="en-US" sz="1700" u="none" strike="noStrike" cap="none" normalizeH="0" baseline="0" smtClean="0">
                          <a:ln>
                            <a:noFill/>
                          </a:ln>
                          <a:effectLst/>
                          <a:latin typeface="Times New Roman" pitchFamily="18" charset="0"/>
                          <a:cs typeface="Times New Roman" pitchFamily="18" charset="0"/>
                        </a:rPr>
                        <a:t>P</a:t>
                      </a:r>
                      <a:r>
                        <a:rPr kumimoji="0" lang="en-US" sz="1700" u="none" strike="noStrike" cap="none" normalizeH="0" baseline="-30000" smtClean="0">
                          <a:ln>
                            <a:noFill/>
                          </a:ln>
                          <a:effectLst/>
                          <a:latin typeface="Times New Roman" pitchFamily="18" charset="0"/>
                          <a:cs typeface="Times New Roman" pitchFamily="18" charset="0"/>
                        </a:rPr>
                        <a:t>120</a:t>
                      </a:r>
                      <a:r>
                        <a:rPr kumimoji="0" lang="en-US" sz="1700" u="none" strike="noStrike" cap="none" normalizeH="0" baseline="0" smtClean="0">
                          <a:ln>
                            <a:noFill/>
                          </a:ln>
                          <a:effectLst/>
                          <a:latin typeface="Times New Roman" pitchFamily="18" charset="0"/>
                          <a:cs typeface="Times New Roman" pitchFamily="18" charset="0"/>
                        </a:rPr>
                        <a:t>K</a:t>
                      </a:r>
                      <a:r>
                        <a:rPr kumimoji="0" lang="en-US" sz="1700" u="none" strike="noStrike" cap="none" normalizeH="0" baseline="-30000" smtClean="0">
                          <a:ln>
                            <a:noFill/>
                          </a:ln>
                          <a:effectLst/>
                          <a:latin typeface="Times New Roman" pitchFamily="18" charset="0"/>
                          <a:cs typeface="Times New Roman" pitchFamily="18" charset="0"/>
                        </a:rPr>
                        <a:t>200</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464</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316</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r>
              <a:tr h="447272">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700" u="none" strike="noStrike" cap="none" normalizeH="0" baseline="0" smtClean="0">
                          <a:ln>
                            <a:noFill/>
                          </a:ln>
                          <a:effectLst/>
                          <a:latin typeface="Times New Roman" pitchFamily="18" charset="0"/>
                          <a:cs typeface="Times New Roman" pitchFamily="18" charset="0"/>
                        </a:rPr>
                        <a:t>Аммофос</a:t>
                      </a:r>
                      <a:r>
                        <a:rPr kumimoji="0" lang="en-US" sz="1700" u="none" strike="noStrike" cap="none" normalizeH="0" baseline="0" smtClean="0">
                          <a:ln>
                            <a:noFill/>
                          </a:ln>
                          <a:effectLst/>
                          <a:latin typeface="Times New Roman" pitchFamily="18" charset="0"/>
                          <a:cs typeface="Times New Roman" pitchFamily="18" charset="0"/>
                        </a:rPr>
                        <a:t> + NH</a:t>
                      </a:r>
                      <a:r>
                        <a:rPr kumimoji="0" lang="en-US" sz="1700" u="none" strike="noStrike" cap="none" normalizeH="0" baseline="-30000" smtClean="0">
                          <a:ln>
                            <a:noFill/>
                          </a:ln>
                          <a:effectLst/>
                          <a:latin typeface="Times New Roman" pitchFamily="18" charset="0"/>
                          <a:cs typeface="Times New Roman" pitchFamily="18" charset="0"/>
                        </a:rPr>
                        <a:t>4</a:t>
                      </a:r>
                      <a:r>
                        <a:rPr kumimoji="0" lang="en-US" sz="1700" u="none" strike="noStrike" cap="none" normalizeH="0" baseline="0" smtClean="0">
                          <a:ln>
                            <a:noFill/>
                          </a:ln>
                          <a:effectLst/>
                          <a:latin typeface="Times New Roman" pitchFamily="18" charset="0"/>
                          <a:cs typeface="Times New Roman" pitchFamily="18" charset="0"/>
                        </a:rPr>
                        <a:t>NO</a:t>
                      </a:r>
                      <a:r>
                        <a:rPr kumimoji="0" lang="en-US" sz="1700" u="none" strike="noStrike" cap="none" normalizeH="0" baseline="-30000" smtClean="0">
                          <a:ln>
                            <a:noFill/>
                          </a:ln>
                          <a:effectLst/>
                          <a:latin typeface="Times New Roman" pitchFamily="18" charset="0"/>
                          <a:cs typeface="Times New Roman" pitchFamily="18" charset="0"/>
                        </a:rPr>
                        <a:t>3</a:t>
                      </a:r>
                      <a:r>
                        <a:rPr kumimoji="0" lang="en-US" sz="1700" u="none" strike="noStrike" cap="none" normalizeH="0" baseline="0" smtClean="0">
                          <a:ln>
                            <a:noFill/>
                          </a:ln>
                          <a:effectLst/>
                          <a:latin typeface="Times New Roman" pitchFamily="18" charset="0"/>
                          <a:cs typeface="Times New Roman" pitchFamily="18" charset="0"/>
                        </a:rPr>
                        <a:t>+KCl</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smtClean="0">
                          <a:ln>
                            <a:noFill/>
                          </a:ln>
                          <a:effectLst/>
                          <a:latin typeface="Times New Roman" pitchFamily="18" charset="0"/>
                          <a:cs typeface="Times New Roman" pitchFamily="18" charset="0"/>
                        </a:rPr>
                        <a:t>N</a:t>
                      </a:r>
                      <a:r>
                        <a:rPr kumimoji="0" lang="en-US" sz="1700" u="none" strike="noStrike" cap="none" normalizeH="0" baseline="-30000" smtClean="0">
                          <a:ln>
                            <a:noFill/>
                          </a:ln>
                          <a:effectLst/>
                          <a:latin typeface="Times New Roman" pitchFamily="18" charset="0"/>
                          <a:cs typeface="Times New Roman" pitchFamily="18" charset="0"/>
                        </a:rPr>
                        <a:t>120</a:t>
                      </a:r>
                      <a:r>
                        <a:rPr kumimoji="0" lang="en-US" sz="1700" u="none" strike="noStrike" cap="none" normalizeH="0" baseline="0" smtClean="0">
                          <a:ln>
                            <a:noFill/>
                          </a:ln>
                          <a:effectLst/>
                          <a:latin typeface="Times New Roman" pitchFamily="18" charset="0"/>
                          <a:cs typeface="Times New Roman" pitchFamily="18" charset="0"/>
                        </a:rPr>
                        <a:t>P</a:t>
                      </a:r>
                      <a:r>
                        <a:rPr kumimoji="0" lang="en-US" sz="1700" u="none" strike="noStrike" cap="none" normalizeH="0" baseline="-30000" smtClean="0">
                          <a:ln>
                            <a:noFill/>
                          </a:ln>
                          <a:effectLst/>
                          <a:latin typeface="Times New Roman" pitchFamily="18" charset="0"/>
                          <a:cs typeface="Times New Roman" pitchFamily="18" charset="0"/>
                        </a:rPr>
                        <a:t>120</a:t>
                      </a:r>
                      <a:r>
                        <a:rPr kumimoji="0" lang="en-US" sz="1700" u="none" strike="noStrike" cap="none" normalizeH="0" baseline="0" smtClean="0">
                          <a:ln>
                            <a:noFill/>
                          </a:ln>
                          <a:effectLst/>
                          <a:latin typeface="Times New Roman" pitchFamily="18" charset="0"/>
                          <a:cs typeface="Times New Roman" pitchFamily="18" charset="0"/>
                        </a:rPr>
                        <a:t>K</a:t>
                      </a:r>
                      <a:r>
                        <a:rPr kumimoji="0" lang="en-US" sz="1700" u="none" strike="noStrike" cap="none" normalizeH="0" baseline="-30000" smtClean="0">
                          <a:ln>
                            <a:noFill/>
                          </a:ln>
                          <a:effectLst/>
                          <a:latin typeface="Times New Roman" pitchFamily="18" charset="0"/>
                          <a:cs typeface="Times New Roman" pitchFamily="18" charset="0"/>
                        </a:rPr>
                        <a:t>200</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smtClean="0">
                          <a:ln>
                            <a:noFill/>
                          </a:ln>
                          <a:effectLst/>
                          <a:latin typeface="Times New Roman" pitchFamily="18" charset="0"/>
                          <a:cs typeface="Times New Roman" pitchFamily="18" charset="0"/>
                        </a:rPr>
                        <a:t>457</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dirty="0" smtClean="0">
                          <a:ln>
                            <a:noFill/>
                          </a:ln>
                          <a:effectLst/>
                          <a:latin typeface="Times New Roman" pitchFamily="18" charset="0"/>
                          <a:cs typeface="Times New Roman" pitchFamily="18" charset="0"/>
                        </a:rPr>
                        <a:t>315</a:t>
                      </a:r>
                      <a:endParaRPr kumimoji="0" lang="en-US"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r>
              <a:tr h="447272">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smtClean="0">
                          <a:ln>
                            <a:noFill/>
                          </a:ln>
                          <a:effectLst/>
                          <a:latin typeface="Times New Roman" pitchFamily="18" charset="0"/>
                          <a:cs typeface="Times New Roman" pitchFamily="18" charset="0"/>
                        </a:rPr>
                        <a:t>NH</a:t>
                      </a:r>
                      <a:r>
                        <a:rPr kumimoji="0" lang="en-US" sz="1700" u="none" strike="noStrike" cap="none" normalizeH="0" baseline="-30000" smtClean="0">
                          <a:ln>
                            <a:noFill/>
                          </a:ln>
                          <a:effectLst/>
                          <a:latin typeface="Times New Roman" pitchFamily="18" charset="0"/>
                          <a:cs typeface="Times New Roman" pitchFamily="18" charset="0"/>
                        </a:rPr>
                        <a:t>4</a:t>
                      </a:r>
                      <a:r>
                        <a:rPr kumimoji="0" lang="en-US" sz="1700" u="none" strike="noStrike" cap="none" normalizeH="0" baseline="0" smtClean="0">
                          <a:ln>
                            <a:noFill/>
                          </a:ln>
                          <a:effectLst/>
                          <a:latin typeface="Times New Roman" pitchFamily="18" charset="0"/>
                          <a:cs typeface="Times New Roman" pitchFamily="18" charset="0"/>
                        </a:rPr>
                        <a:t>NO</a:t>
                      </a:r>
                      <a:r>
                        <a:rPr kumimoji="0" lang="en-US" sz="1700" u="none" strike="noStrike" cap="none" normalizeH="0" baseline="-30000" smtClean="0">
                          <a:ln>
                            <a:noFill/>
                          </a:ln>
                          <a:effectLst/>
                          <a:latin typeface="Times New Roman" pitchFamily="18" charset="0"/>
                          <a:cs typeface="Times New Roman" pitchFamily="18" charset="0"/>
                        </a:rPr>
                        <a:t>3</a:t>
                      </a:r>
                      <a:r>
                        <a:rPr kumimoji="0" lang="en-US" sz="1700" u="none" strike="noStrike" cap="none" normalizeH="0" baseline="0" smtClean="0">
                          <a:ln>
                            <a:noFill/>
                          </a:ln>
                          <a:effectLst/>
                          <a:latin typeface="Times New Roman" pitchFamily="18" charset="0"/>
                          <a:cs typeface="Times New Roman" pitchFamily="18" charset="0"/>
                        </a:rPr>
                        <a:t>+ Ca(H</a:t>
                      </a:r>
                      <a:r>
                        <a:rPr kumimoji="0" lang="en-US" sz="1700" u="none" strike="noStrike" cap="none" normalizeH="0" baseline="-30000" smtClean="0">
                          <a:ln>
                            <a:noFill/>
                          </a:ln>
                          <a:effectLst/>
                          <a:latin typeface="Times New Roman" pitchFamily="18" charset="0"/>
                          <a:cs typeface="Times New Roman" pitchFamily="18" charset="0"/>
                        </a:rPr>
                        <a:t>2</a:t>
                      </a:r>
                      <a:r>
                        <a:rPr kumimoji="0" lang="en-US" sz="1700" u="none" strike="noStrike" cap="none" normalizeH="0" baseline="0" smtClean="0">
                          <a:ln>
                            <a:noFill/>
                          </a:ln>
                          <a:effectLst/>
                          <a:latin typeface="Times New Roman" pitchFamily="18" charset="0"/>
                          <a:cs typeface="Times New Roman" pitchFamily="18" charset="0"/>
                        </a:rPr>
                        <a:t>PO</a:t>
                      </a:r>
                      <a:r>
                        <a:rPr kumimoji="0" lang="en-US" sz="1700" u="none" strike="noStrike" cap="none" normalizeH="0" baseline="-30000" smtClean="0">
                          <a:ln>
                            <a:noFill/>
                          </a:ln>
                          <a:effectLst/>
                          <a:latin typeface="Times New Roman" pitchFamily="18" charset="0"/>
                          <a:cs typeface="Times New Roman" pitchFamily="18" charset="0"/>
                        </a:rPr>
                        <a:t>4</a:t>
                      </a:r>
                      <a:r>
                        <a:rPr kumimoji="0" lang="en-US" sz="1700" u="none" strike="noStrike" cap="none" normalizeH="0" baseline="0" smtClean="0">
                          <a:ln>
                            <a:noFill/>
                          </a:ln>
                          <a:effectLst/>
                          <a:latin typeface="Times New Roman" pitchFamily="18" charset="0"/>
                          <a:cs typeface="Times New Roman" pitchFamily="18" charset="0"/>
                        </a:rPr>
                        <a:t>)</a:t>
                      </a:r>
                      <a:r>
                        <a:rPr kumimoji="0" lang="en-US" sz="1700" u="none" strike="noStrike" cap="none" normalizeH="0" baseline="-30000" smtClean="0">
                          <a:ln>
                            <a:noFill/>
                          </a:ln>
                          <a:effectLst/>
                          <a:latin typeface="Times New Roman" pitchFamily="18" charset="0"/>
                          <a:cs typeface="Times New Roman" pitchFamily="18" charset="0"/>
                        </a:rPr>
                        <a:t>2</a:t>
                      </a:r>
                      <a:r>
                        <a:rPr kumimoji="0" lang="en-US" sz="1700" u="none" strike="noStrike" cap="none" normalizeH="0" baseline="2000" smtClean="0">
                          <a:ln>
                            <a:noFill/>
                          </a:ln>
                          <a:effectLst/>
                          <a:latin typeface="Times New Roman" pitchFamily="18" charset="0"/>
                          <a:cs typeface="Times New Roman" pitchFamily="18" charset="0"/>
                        </a:rPr>
                        <a:t> </a:t>
                      </a:r>
                      <a:r>
                        <a:rPr kumimoji="0" lang="en-US" sz="1700" u="none" strike="noStrike" cap="none" normalizeH="0" baseline="0" smtClean="0">
                          <a:ln>
                            <a:noFill/>
                          </a:ln>
                          <a:effectLst/>
                          <a:latin typeface="Times New Roman" pitchFamily="18" charset="0"/>
                          <a:cs typeface="Times New Roman" pitchFamily="18" charset="0"/>
                        </a:rPr>
                        <a:t>+ KCl</a:t>
                      </a:r>
                      <a:endParaRPr kumimoji="0" lang="en-US"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US" sz="1700" u="none" strike="noStrike" cap="none" normalizeH="0" baseline="0" smtClean="0">
                          <a:ln>
                            <a:noFill/>
                          </a:ln>
                          <a:effectLst/>
                          <a:latin typeface="Times New Roman" pitchFamily="18" charset="0"/>
                          <a:cs typeface="Times New Roman" pitchFamily="18" charset="0"/>
                        </a:rPr>
                        <a:t>N</a:t>
                      </a:r>
                      <a:r>
                        <a:rPr kumimoji="0" lang="ru-RU" sz="1700" u="none" strike="noStrike" cap="none" normalizeH="0" baseline="-30000" smtClean="0">
                          <a:ln>
                            <a:noFill/>
                          </a:ln>
                          <a:effectLst/>
                          <a:latin typeface="Times New Roman" pitchFamily="18" charset="0"/>
                          <a:cs typeface="Times New Roman" pitchFamily="18" charset="0"/>
                        </a:rPr>
                        <a:t>120</a:t>
                      </a:r>
                      <a:r>
                        <a:rPr kumimoji="0" lang="en-US" sz="1700" u="none" strike="noStrike" cap="none" normalizeH="0" baseline="0" smtClean="0">
                          <a:ln>
                            <a:noFill/>
                          </a:ln>
                          <a:effectLst/>
                          <a:latin typeface="Times New Roman" pitchFamily="18" charset="0"/>
                          <a:cs typeface="Times New Roman" pitchFamily="18" charset="0"/>
                        </a:rPr>
                        <a:t>P</a:t>
                      </a:r>
                      <a:r>
                        <a:rPr kumimoji="0" lang="ru-RU" sz="1700" u="none" strike="noStrike" cap="none" normalizeH="0" baseline="-30000" smtClean="0">
                          <a:ln>
                            <a:noFill/>
                          </a:ln>
                          <a:effectLst/>
                          <a:latin typeface="Times New Roman" pitchFamily="18" charset="0"/>
                          <a:cs typeface="Times New Roman" pitchFamily="18" charset="0"/>
                        </a:rPr>
                        <a:t>120</a:t>
                      </a:r>
                      <a:r>
                        <a:rPr kumimoji="0" lang="en-US" sz="1700" u="none" strike="noStrike" cap="none" normalizeH="0" baseline="0" smtClean="0">
                          <a:ln>
                            <a:noFill/>
                          </a:ln>
                          <a:effectLst/>
                          <a:latin typeface="Times New Roman" pitchFamily="18" charset="0"/>
                          <a:cs typeface="Times New Roman" pitchFamily="18" charset="0"/>
                        </a:rPr>
                        <a:t>K</a:t>
                      </a:r>
                      <a:r>
                        <a:rPr kumimoji="0" lang="ru-RU" sz="1700" u="none" strike="noStrike" cap="none" normalizeH="0" baseline="-30000" smtClean="0">
                          <a:ln>
                            <a:noFill/>
                          </a:ln>
                          <a:effectLst/>
                          <a:latin typeface="Times New Roman" pitchFamily="18" charset="0"/>
                          <a:cs typeface="Times New Roman" pitchFamily="18" charset="0"/>
                        </a:rPr>
                        <a:t>200</a:t>
                      </a:r>
                      <a:endParaRPr kumimoji="0" lang="ru-RU"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700" u="none" strike="noStrike" cap="none" normalizeH="0" baseline="0" smtClean="0">
                          <a:ln>
                            <a:noFill/>
                          </a:ln>
                          <a:effectLst/>
                          <a:latin typeface="Times New Roman" pitchFamily="18" charset="0"/>
                          <a:cs typeface="Times New Roman" pitchFamily="18" charset="0"/>
                        </a:rPr>
                        <a:t>465</a:t>
                      </a:r>
                      <a:endParaRPr kumimoji="0" lang="ru-RU" sz="1700" b="1" i="1" u="none" strike="noStrike" cap="none" normalizeH="0" baseline="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ru-RU" sz="1700" u="none" strike="noStrike" cap="none" normalizeH="0" baseline="0" dirty="0" smtClean="0">
                          <a:ln>
                            <a:noFill/>
                          </a:ln>
                          <a:effectLst/>
                          <a:latin typeface="Times New Roman" pitchFamily="18" charset="0"/>
                          <a:cs typeface="Times New Roman" pitchFamily="18" charset="0"/>
                        </a:rPr>
                        <a:t>325</a:t>
                      </a:r>
                      <a:endParaRPr kumimoji="0" lang="ru-RU" sz="1700"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txBody>
                  <a:tcPr marL="91442" marR="91442" marT="45697" marB="45697" anchor="ctr" horzOverflow="overflow">
                    <a:solidFill>
                      <a:schemeClr val="bg1"/>
                    </a:solidFill>
                  </a:tcPr>
                </a:tc>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4605</Words>
  <Application>Microsoft Office PowerPoint</Application>
  <PresentationFormat>Экран (4:3)</PresentationFormat>
  <Paragraphs>785</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Комплексные удобрения. Микроудобрения</vt:lpstr>
      <vt:lpstr>План лекции: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анна</dc:creator>
  <cp:lastModifiedBy>Агрохимия-I5</cp:lastModifiedBy>
  <cp:revision>56</cp:revision>
  <dcterms:created xsi:type="dcterms:W3CDTF">2019-11-17T20:45:01Z</dcterms:created>
  <dcterms:modified xsi:type="dcterms:W3CDTF">2020-09-03T09:17:39Z</dcterms:modified>
</cp:coreProperties>
</file>